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1"/>
  </p:normalViewPr>
  <p:slideViewPr>
    <p:cSldViewPr>
      <p:cViewPr varScale="1">
        <p:scale>
          <a:sx n="90" d="100"/>
          <a:sy n="90" d="100"/>
        </p:scale>
        <p:origin x="1336" y="4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6492" y="-37084"/>
            <a:ext cx="7512684" cy="883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7227" y="2086635"/>
            <a:ext cx="8608695" cy="146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37761" y="6542176"/>
            <a:ext cx="428498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83695" y="6524193"/>
            <a:ext cx="60261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ales@sostie.com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hyperlink" Target="http://www.linkedin.com/company/sostie-inc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hyperlink" Target="http://www.sostie.com/" TargetMode="External"/><Relationship Id="rId4" Type="http://schemas.openxmlformats.org/officeDocument/2006/relationships/image" Target="../media/image12.jp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42148" y="454149"/>
              <a:ext cx="3703320" cy="99060"/>
            </a:xfrm>
            <a:custGeom>
              <a:avLst/>
              <a:gdLst/>
              <a:ahLst/>
              <a:cxnLst/>
              <a:rect l="l" t="t" r="r" b="b"/>
              <a:pathLst>
                <a:path w="3703320" h="99059">
                  <a:moveTo>
                    <a:pt x="3703320" y="0"/>
                  </a:moveTo>
                  <a:lnTo>
                    <a:pt x="0" y="0"/>
                  </a:lnTo>
                  <a:lnTo>
                    <a:pt x="0" y="98554"/>
                  </a:lnTo>
                  <a:lnTo>
                    <a:pt x="3703320" y="98554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95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41292" y="457198"/>
              <a:ext cx="3703320" cy="91440"/>
            </a:xfrm>
            <a:custGeom>
              <a:avLst/>
              <a:gdLst/>
              <a:ahLst/>
              <a:cxnLst/>
              <a:rect l="l" t="t" r="r" b="b"/>
              <a:pathLst>
                <a:path w="3703320" h="91440">
                  <a:moveTo>
                    <a:pt x="3703319" y="0"/>
                  </a:moveTo>
                  <a:lnTo>
                    <a:pt x="0" y="0"/>
                  </a:lnTo>
                  <a:lnTo>
                    <a:pt x="0" y="91441"/>
                  </a:lnTo>
                  <a:lnTo>
                    <a:pt x="3703319" y="91441"/>
                  </a:lnTo>
                  <a:lnTo>
                    <a:pt x="3703319" y="0"/>
                  </a:lnTo>
                  <a:close/>
                </a:path>
              </a:pathLst>
            </a:custGeom>
            <a:solidFill>
              <a:srgbClr val="EC8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6532" y="3086099"/>
              <a:ext cx="11299190" cy="3337560"/>
            </a:xfrm>
            <a:custGeom>
              <a:avLst/>
              <a:gdLst/>
              <a:ahLst/>
              <a:cxnLst/>
              <a:rect l="l" t="t" r="r" b="b"/>
              <a:pathLst>
                <a:path w="11299190" h="3337560">
                  <a:moveTo>
                    <a:pt x="11298682" y="0"/>
                  </a:moveTo>
                  <a:lnTo>
                    <a:pt x="3693541" y="0"/>
                  </a:lnTo>
                  <a:lnTo>
                    <a:pt x="3693541" y="3314700"/>
                  </a:lnTo>
                  <a:lnTo>
                    <a:pt x="0" y="3314700"/>
                  </a:lnTo>
                  <a:lnTo>
                    <a:pt x="0" y="3337560"/>
                  </a:lnTo>
                  <a:lnTo>
                    <a:pt x="11298682" y="3337560"/>
                  </a:lnTo>
                  <a:lnTo>
                    <a:pt x="11298682" y="3314700"/>
                  </a:lnTo>
                  <a:lnTo>
                    <a:pt x="11298682" y="0"/>
                  </a:lnTo>
                  <a:close/>
                </a:path>
              </a:pathLst>
            </a:custGeom>
            <a:solidFill>
              <a:srgbClr val="46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8149" y="601230"/>
              <a:ext cx="3703320" cy="5800090"/>
            </a:xfrm>
            <a:custGeom>
              <a:avLst/>
              <a:gdLst/>
              <a:ahLst/>
              <a:cxnLst/>
              <a:rect l="l" t="t" r="r" b="b"/>
              <a:pathLst>
                <a:path w="3703320" h="5800090">
                  <a:moveTo>
                    <a:pt x="0" y="5799836"/>
                  </a:moveTo>
                  <a:lnTo>
                    <a:pt x="3703320" y="5799836"/>
                  </a:lnTo>
                  <a:lnTo>
                    <a:pt x="3703320" y="0"/>
                  </a:lnTo>
                  <a:lnTo>
                    <a:pt x="0" y="0"/>
                  </a:lnTo>
                  <a:lnTo>
                    <a:pt x="0" y="5799836"/>
                  </a:lnTo>
                  <a:close/>
                </a:path>
              </a:pathLst>
            </a:custGeom>
            <a:ln w="22225">
              <a:solidFill>
                <a:srgbClr val="375C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7388" y="600519"/>
              <a:ext cx="3703320" cy="5791200"/>
            </a:xfrm>
            <a:custGeom>
              <a:avLst/>
              <a:gdLst/>
              <a:ahLst/>
              <a:cxnLst/>
              <a:rect l="l" t="t" r="r" b="b"/>
              <a:pathLst>
                <a:path w="3703320" h="5791200">
                  <a:moveTo>
                    <a:pt x="3702812" y="0"/>
                  </a:moveTo>
                  <a:lnTo>
                    <a:pt x="0" y="0"/>
                  </a:lnTo>
                  <a:lnTo>
                    <a:pt x="0" y="5791073"/>
                  </a:lnTo>
                  <a:lnTo>
                    <a:pt x="3702812" y="5791073"/>
                  </a:lnTo>
                  <a:lnTo>
                    <a:pt x="3702812" y="0"/>
                  </a:lnTo>
                  <a:close/>
                </a:path>
              </a:pathLst>
            </a:custGeom>
            <a:solidFill>
              <a:srgbClr val="465258">
                <a:alpha val="9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791" y="1664207"/>
              <a:ext cx="2705099" cy="3931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44651" y="1610233"/>
            <a:ext cx="260858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WELCOME</a:t>
            </a:r>
            <a:r>
              <a:rPr sz="36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5863" y="457197"/>
            <a:ext cx="3703320" cy="5904230"/>
            <a:chOff x="435863" y="457197"/>
            <a:chExt cx="3703320" cy="59042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863" y="569976"/>
              <a:ext cx="3703320" cy="57912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047" y="2068068"/>
              <a:ext cx="1281683" cy="7391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5863" y="457197"/>
              <a:ext cx="3703320" cy="94615"/>
            </a:xfrm>
            <a:custGeom>
              <a:avLst/>
              <a:gdLst/>
              <a:ahLst/>
              <a:cxnLst/>
              <a:rect l="l" t="t" r="r" b="b"/>
              <a:pathLst>
                <a:path w="3703320" h="94615">
                  <a:moveTo>
                    <a:pt x="3703320" y="0"/>
                  </a:moveTo>
                  <a:lnTo>
                    <a:pt x="0" y="0"/>
                  </a:lnTo>
                  <a:lnTo>
                    <a:pt x="0" y="94236"/>
                  </a:lnTo>
                  <a:lnTo>
                    <a:pt x="3703320" y="94236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375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908" y="4674107"/>
              <a:ext cx="2286000" cy="304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8300" y="4953000"/>
              <a:ext cx="1346200" cy="304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8591" y="5231892"/>
              <a:ext cx="1244600" cy="2667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9300" y="5791200"/>
              <a:ext cx="583692" cy="26670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203655" y="4601717"/>
            <a:ext cx="2185670" cy="145988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R="5080" algn="ctr">
              <a:lnSpc>
                <a:spcPct val="101899"/>
              </a:lnSpc>
              <a:spcBef>
                <a:spcPts val="55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Sourcing &amp;</a:t>
            </a:r>
            <a:r>
              <a:rPr sz="1800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Marketing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r>
              <a:rPr sz="18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Excellence!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 dirty="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202</a:t>
            </a:r>
            <a:r>
              <a:rPr lang="en-US" spc="-2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6531" y="457201"/>
              <a:ext cx="3703320" cy="95885"/>
            </a:xfrm>
            <a:custGeom>
              <a:avLst/>
              <a:gdLst/>
              <a:ahLst/>
              <a:cxnLst/>
              <a:rect l="l" t="t" r="r" b="b"/>
              <a:pathLst>
                <a:path w="3703320" h="95884">
                  <a:moveTo>
                    <a:pt x="3703320" y="0"/>
                  </a:moveTo>
                  <a:lnTo>
                    <a:pt x="0" y="0"/>
                  </a:lnTo>
                  <a:lnTo>
                    <a:pt x="0" y="95756"/>
                  </a:lnTo>
                  <a:lnTo>
                    <a:pt x="3703320" y="95756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46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2147" y="454149"/>
              <a:ext cx="3703320" cy="99060"/>
            </a:xfrm>
            <a:custGeom>
              <a:avLst/>
              <a:gdLst/>
              <a:ahLst/>
              <a:cxnLst/>
              <a:rect l="l" t="t" r="r" b="b"/>
              <a:pathLst>
                <a:path w="3703320" h="99059">
                  <a:moveTo>
                    <a:pt x="3703320" y="0"/>
                  </a:moveTo>
                  <a:lnTo>
                    <a:pt x="0" y="0"/>
                  </a:lnTo>
                  <a:lnTo>
                    <a:pt x="0" y="98554"/>
                  </a:lnTo>
                  <a:lnTo>
                    <a:pt x="3703320" y="98554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95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1291" y="457198"/>
              <a:ext cx="3703320" cy="91440"/>
            </a:xfrm>
            <a:custGeom>
              <a:avLst/>
              <a:gdLst/>
              <a:ahLst/>
              <a:cxnLst/>
              <a:rect l="l" t="t" r="r" b="b"/>
              <a:pathLst>
                <a:path w="3703320" h="91440">
                  <a:moveTo>
                    <a:pt x="3703319" y="0"/>
                  </a:moveTo>
                  <a:lnTo>
                    <a:pt x="0" y="0"/>
                  </a:lnTo>
                  <a:lnTo>
                    <a:pt x="0" y="91441"/>
                  </a:lnTo>
                  <a:lnTo>
                    <a:pt x="3703319" y="91441"/>
                  </a:lnTo>
                  <a:lnTo>
                    <a:pt x="3703319" y="0"/>
                  </a:lnTo>
                  <a:close/>
                </a:path>
              </a:pathLst>
            </a:custGeom>
            <a:solidFill>
              <a:srgbClr val="EC8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89187"/>
              <a:ext cx="12192000" cy="368935"/>
            </a:xfrm>
            <a:custGeom>
              <a:avLst/>
              <a:gdLst/>
              <a:ahLst/>
              <a:cxnLst/>
              <a:rect l="l" t="t" r="r" b="b"/>
              <a:pathLst>
                <a:path w="12192000" h="368934">
                  <a:moveTo>
                    <a:pt x="12192000" y="0"/>
                  </a:moveTo>
                  <a:lnTo>
                    <a:pt x="0" y="0"/>
                  </a:lnTo>
                  <a:lnTo>
                    <a:pt x="0" y="368579"/>
                  </a:lnTo>
                  <a:lnTo>
                    <a:pt x="12192000" y="368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6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12252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8891" y="381000"/>
              <a:ext cx="4038600" cy="4953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511" rIns="0" bIns="0" rtlCol="0">
            <a:spAutoFit/>
          </a:bodyPr>
          <a:lstStyle/>
          <a:p>
            <a:pPr marL="143637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110" dirty="0"/>
              <a:t> </a:t>
            </a:r>
            <a:r>
              <a:rPr dirty="0"/>
              <a:t>Sostie</a:t>
            </a:r>
            <a:r>
              <a:rPr spc="-75" dirty="0"/>
              <a:t> </a:t>
            </a:r>
            <a:r>
              <a:rPr dirty="0"/>
              <a:t>-</a:t>
            </a:r>
            <a:r>
              <a:rPr spc="-70" dirty="0"/>
              <a:t> </a:t>
            </a:r>
            <a:r>
              <a:rPr dirty="0"/>
              <a:t>Why</a:t>
            </a:r>
            <a:r>
              <a:rPr spc="-105" dirty="0"/>
              <a:t> </a:t>
            </a:r>
            <a:r>
              <a:rPr spc="-25" dirty="0"/>
              <a:t>us?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121663" y="121920"/>
            <a:ext cx="10746105" cy="5429885"/>
            <a:chOff x="1121663" y="121920"/>
            <a:chExt cx="10746105" cy="542988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2032" y="121920"/>
              <a:ext cx="1705355" cy="9814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1663" y="2279903"/>
              <a:ext cx="10163175" cy="3272154"/>
            </a:xfrm>
            <a:custGeom>
              <a:avLst/>
              <a:gdLst/>
              <a:ahLst/>
              <a:cxnLst/>
              <a:rect l="l" t="t" r="r" b="b"/>
              <a:pathLst>
                <a:path w="10163175" h="3272154">
                  <a:moveTo>
                    <a:pt x="9836023" y="0"/>
                  </a:moveTo>
                  <a:lnTo>
                    <a:pt x="327279" y="0"/>
                  </a:lnTo>
                  <a:lnTo>
                    <a:pt x="278892" y="3556"/>
                  </a:lnTo>
                  <a:lnTo>
                    <a:pt x="232664" y="13843"/>
                  </a:lnTo>
                  <a:lnTo>
                    <a:pt x="189230" y="30353"/>
                  </a:lnTo>
                  <a:lnTo>
                    <a:pt x="149098" y="52705"/>
                  </a:lnTo>
                  <a:lnTo>
                    <a:pt x="112534" y="80263"/>
                  </a:lnTo>
                  <a:lnTo>
                    <a:pt x="80264" y="112522"/>
                  </a:lnTo>
                  <a:lnTo>
                    <a:pt x="52717" y="148971"/>
                  </a:lnTo>
                  <a:lnTo>
                    <a:pt x="30416" y="189230"/>
                  </a:lnTo>
                  <a:lnTo>
                    <a:pt x="13855" y="232663"/>
                  </a:lnTo>
                  <a:lnTo>
                    <a:pt x="3543" y="278892"/>
                  </a:lnTo>
                  <a:lnTo>
                    <a:pt x="0" y="327151"/>
                  </a:lnTo>
                  <a:lnTo>
                    <a:pt x="0" y="2944749"/>
                  </a:lnTo>
                  <a:lnTo>
                    <a:pt x="3543" y="2993136"/>
                  </a:lnTo>
                  <a:lnTo>
                    <a:pt x="13855" y="3039237"/>
                  </a:lnTo>
                  <a:lnTo>
                    <a:pt x="30416" y="3082671"/>
                  </a:lnTo>
                  <a:lnTo>
                    <a:pt x="52717" y="3122930"/>
                  </a:lnTo>
                  <a:lnTo>
                    <a:pt x="80264" y="3159379"/>
                  </a:lnTo>
                  <a:lnTo>
                    <a:pt x="112534" y="3191764"/>
                  </a:lnTo>
                  <a:lnTo>
                    <a:pt x="149098" y="3219196"/>
                  </a:lnTo>
                  <a:lnTo>
                    <a:pt x="189230" y="3241548"/>
                  </a:lnTo>
                  <a:lnTo>
                    <a:pt x="232664" y="3258058"/>
                  </a:lnTo>
                  <a:lnTo>
                    <a:pt x="278892" y="3268472"/>
                  </a:lnTo>
                  <a:lnTo>
                    <a:pt x="327279" y="3271901"/>
                  </a:lnTo>
                  <a:lnTo>
                    <a:pt x="9836023" y="3271901"/>
                  </a:lnTo>
                  <a:lnTo>
                    <a:pt x="9884283" y="3268472"/>
                  </a:lnTo>
                  <a:lnTo>
                    <a:pt x="9930511" y="3258058"/>
                  </a:lnTo>
                  <a:lnTo>
                    <a:pt x="9973944" y="3241548"/>
                  </a:lnTo>
                  <a:lnTo>
                    <a:pt x="10014204" y="3219196"/>
                  </a:lnTo>
                  <a:lnTo>
                    <a:pt x="10050653" y="3191764"/>
                  </a:lnTo>
                  <a:lnTo>
                    <a:pt x="10082911" y="3159379"/>
                  </a:lnTo>
                  <a:lnTo>
                    <a:pt x="10110469" y="3122930"/>
                  </a:lnTo>
                  <a:lnTo>
                    <a:pt x="10132821" y="3082671"/>
                  </a:lnTo>
                  <a:lnTo>
                    <a:pt x="10149332" y="3039237"/>
                  </a:lnTo>
                  <a:lnTo>
                    <a:pt x="10159619" y="2993136"/>
                  </a:lnTo>
                  <a:lnTo>
                    <a:pt x="10163175" y="2944749"/>
                  </a:lnTo>
                  <a:lnTo>
                    <a:pt x="10163175" y="327151"/>
                  </a:lnTo>
                  <a:lnTo>
                    <a:pt x="10159619" y="278892"/>
                  </a:lnTo>
                  <a:lnTo>
                    <a:pt x="10149332" y="232663"/>
                  </a:lnTo>
                  <a:lnTo>
                    <a:pt x="10132821" y="189230"/>
                  </a:lnTo>
                  <a:lnTo>
                    <a:pt x="10110469" y="148971"/>
                  </a:lnTo>
                  <a:lnTo>
                    <a:pt x="10082911" y="112522"/>
                  </a:lnTo>
                  <a:lnTo>
                    <a:pt x="10050653" y="80263"/>
                  </a:lnTo>
                  <a:lnTo>
                    <a:pt x="10014204" y="52705"/>
                  </a:lnTo>
                  <a:lnTo>
                    <a:pt x="9973944" y="30353"/>
                  </a:lnTo>
                  <a:lnTo>
                    <a:pt x="9930511" y="13843"/>
                  </a:lnTo>
                  <a:lnTo>
                    <a:pt x="9884283" y="3556"/>
                  </a:lnTo>
                  <a:lnTo>
                    <a:pt x="983602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29664" y="2767355"/>
            <a:ext cx="9775190" cy="2517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6870" indent="-342900">
              <a:lnSpc>
                <a:spcPct val="100000"/>
              </a:lnSpc>
              <a:spcBef>
                <a:spcPts val="290"/>
              </a:spcBef>
              <a:buFont typeface="MS UI Gothic"/>
              <a:buChar char="✓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We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small,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well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organized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team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means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fast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response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action</a:t>
            </a:r>
            <a:endParaRPr sz="2200">
              <a:latin typeface="Calibri"/>
              <a:cs typeface="Calibri"/>
            </a:endParaRPr>
          </a:p>
          <a:p>
            <a:pPr marL="356870" indent="-342900">
              <a:lnSpc>
                <a:spcPct val="100000"/>
              </a:lnSpc>
              <a:spcBef>
                <a:spcPts val="195"/>
              </a:spcBef>
              <a:buFont typeface="MS UI Gothic"/>
              <a:buChar char="✓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Small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overhead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costs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means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fair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pricing</a:t>
            </a:r>
            <a:endParaRPr sz="2200">
              <a:latin typeface="Calibri"/>
              <a:cs typeface="Calibri"/>
            </a:endParaRPr>
          </a:p>
          <a:p>
            <a:pPr marL="356870" indent="-342900">
              <a:lnSpc>
                <a:spcPct val="100000"/>
              </a:lnSpc>
              <a:spcBef>
                <a:spcPts val="204"/>
              </a:spcBef>
              <a:buFont typeface="MS UI Gothic"/>
              <a:buChar char="✓"/>
              <a:tabLst>
                <a:tab pos="356870" algn="l"/>
              </a:tabLst>
            </a:pPr>
            <a:r>
              <a:rPr sz="2200" dirty="0">
                <a:latin typeface="Calibri"/>
                <a:cs typeface="Calibri"/>
              </a:rPr>
              <a:t>Qualified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partner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network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chemical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industry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means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trusted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suppliers</a:t>
            </a:r>
            <a:endParaRPr sz="2200">
              <a:latin typeface="Calibri"/>
              <a:cs typeface="Calibri"/>
            </a:endParaRPr>
          </a:p>
          <a:p>
            <a:pPr marL="356870" indent="-342900">
              <a:lnSpc>
                <a:spcPct val="100000"/>
              </a:lnSpc>
              <a:spcBef>
                <a:spcPts val="204"/>
              </a:spcBef>
              <a:buFont typeface="MS UI Gothic"/>
              <a:buChar char="✓"/>
              <a:tabLst>
                <a:tab pos="356870" algn="l"/>
              </a:tabLst>
            </a:pPr>
            <a:r>
              <a:rPr sz="2200" spc="-10" dirty="0">
                <a:latin typeface="Calibri"/>
                <a:cs typeface="Calibri"/>
              </a:rPr>
              <a:t>Working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term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partners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means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fair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partnerships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always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last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long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—&gt;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focus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always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creative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reasonable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ways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solutions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</a:t>
            </a:r>
            <a:endParaRPr sz="22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155"/>
              </a:spcBef>
            </a:pPr>
            <a:r>
              <a:rPr sz="2200" dirty="0">
                <a:latin typeface="Calibri"/>
                <a:cs typeface="Calibri"/>
              </a:rPr>
              <a:t>supply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clients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demanded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product.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10</a:t>
            </a:fld>
            <a:r>
              <a:rPr spc="-10" dirty="0"/>
              <a:t>/11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1"/>
            <a:ext cx="3703320" cy="95885"/>
          </a:xfrm>
          <a:custGeom>
            <a:avLst/>
            <a:gdLst/>
            <a:ahLst/>
            <a:cxnLst/>
            <a:rect l="l" t="t" r="r" b="b"/>
            <a:pathLst>
              <a:path w="3703320" h="95884">
                <a:moveTo>
                  <a:pt x="3703320" y="0"/>
                </a:moveTo>
                <a:lnTo>
                  <a:pt x="0" y="0"/>
                </a:lnTo>
                <a:lnTo>
                  <a:pt x="0" y="95756"/>
                </a:lnTo>
                <a:lnTo>
                  <a:pt x="3703320" y="95756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49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4"/>
                </a:lnTo>
                <a:lnTo>
                  <a:pt x="3703320" y="98554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198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41"/>
                </a:lnTo>
                <a:lnTo>
                  <a:pt x="3703319" y="91441"/>
                </a:lnTo>
                <a:lnTo>
                  <a:pt x="3703319" y="0"/>
                </a:lnTo>
                <a:close/>
              </a:path>
            </a:pathLst>
          </a:custGeom>
          <a:solidFill>
            <a:srgbClr val="EC8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87"/>
            <a:ext cx="12192000" cy="368935"/>
          </a:xfrm>
          <a:custGeom>
            <a:avLst/>
            <a:gdLst/>
            <a:ahLst/>
            <a:cxnLst/>
            <a:rect l="l" t="t" r="r" b="b"/>
            <a:pathLst>
              <a:path w="12192000" h="368934">
                <a:moveTo>
                  <a:pt x="12192000" y="0"/>
                </a:moveTo>
                <a:lnTo>
                  <a:pt x="0" y="0"/>
                </a:lnTo>
                <a:lnTo>
                  <a:pt x="0" y="368579"/>
                </a:lnTo>
                <a:lnTo>
                  <a:pt x="12192000" y="3685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6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1225550"/>
            <a:chOff x="0" y="0"/>
            <a:chExt cx="12192000" cy="12255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12252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2900" y="381000"/>
              <a:ext cx="3924300" cy="4191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511" rIns="0" bIns="0" rtlCol="0">
            <a:spAutoFit/>
          </a:bodyPr>
          <a:lstStyle/>
          <a:p>
            <a:pPr marL="14732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</a:t>
            </a:r>
            <a:r>
              <a:rPr spc="-25" dirty="0"/>
              <a:t> </a:t>
            </a:r>
            <a:r>
              <a:rPr dirty="0"/>
              <a:t>GET</a:t>
            </a:r>
            <a:r>
              <a:rPr spc="-75" dirty="0"/>
              <a:t> </a:t>
            </a:r>
            <a:r>
              <a:rPr dirty="0"/>
              <a:t>IN</a:t>
            </a:r>
            <a:r>
              <a:rPr spc="-75" dirty="0"/>
              <a:t> </a:t>
            </a:r>
            <a:r>
              <a:rPr spc="-10" dirty="0"/>
              <a:t>TOUCH!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2031" y="121920"/>
            <a:ext cx="1705355" cy="98145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307591" y="1405127"/>
            <a:ext cx="1955164" cy="1955164"/>
            <a:chOff x="1307591" y="1405127"/>
            <a:chExt cx="1955164" cy="1955164"/>
          </a:xfrm>
        </p:grpSpPr>
        <p:sp>
          <p:nvSpPr>
            <p:cNvPr id="12" name="object 12"/>
            <p:cNvSpPr/>
            <p:nvPr/>
          </p:nvSpPr>
          <p:spPr>
            <a:xfrm>
              <a:off x="1307591" y="1405127"/>
              <a:ext cx="1955164" cy="1955164"/>
            </a:xfrm>
            <a:custGeom>
              <a:avLst/>
              <a:gdLst/>
              <a:ahLst/>
              <a:cxnLst/>
              <a:rect l="l" t="t" r="r" b="b"/>
              <a:pathLst>
                <a:path w="1955164" h="1955164">
                  <a:moveTo>
                    <a:pt x="1000125" y="0"/>
                  </a:moveTo>
                  <a:lnTo>
                    <a:pt x="954659" y="0"/>
                  </a:lnTo>
                  <a:lnTo>
                    <a:pt x="909193" y="2159"/>
                  </a:lnTo>
                  <a:lnTo>
                    <a:pt x="863854" y="6350"/>
                  </a:lnTo>
                  <a:lnTo>
                    <a:pt x="818769" y="12573"/>
                  </a:lnTo>
                  <a:lnTo>
                    <a:pt x="773938" y="21082"/>
                  </a:lnTo>
                  <a:lnTo>
                    <a:pt x="729360" y="31496"/>
                  </a:lnTo>
                  <a:lnTo>
                    <a:pt x="685291" y="44196"/>
                  </a:lnTo>
                  <a:lnTo>
                    <a:pt x="641731" y="58927"/>
                  </a:lnTo>
                  <a:lnTo>
                    <a:pt x="598805" y="75692"/>
                  </a:lnTo>
                  <a:lnTo>
                    <a:pt x="556514" y="94614"/>
                  </a:lnTo>
                  <a:lnTo>
                    <a:pt x="514984" y="115697"/>
                  </a:lnTo>
                  <a:lnTo>
                    <a:pt x="474345" y="138811"/>
                  </a:lnTo>
                  <a:lnTo>
                    <a:pt x="434594" y="164084"/>
                  </a:lnTo>
                  <a:lnTo>
                    <a:pt x="395732" y="191388"/>
                  </a:lnTo>
                  <a:lnTo>
                    <a:pt x="358013" y="220852"/>
                  </a:lnTo>
                  <a:lnTo>
                    <a:pt x="321437" y="252475"/>
                  </a:lnTo>
                  <a:lnTo>
                    <a:pt x="286131" y="286131"/>
                  </a:lnTo>
                  <a:lnTo>
                    <a:pt x="252476" y="321437"/>
                  </a:lnTo>
                  <a:lnTo>
                    <a:pt x="220853" y="358013"/>
                  </a:lnTo>
                  <a:lnTo>
                    <a:pt x="191389" y="395732"/>
                  </a:lnTo>
                  <a:lnTo>
                    <a:pt x="164084" y="434594"/>
                  </a:lnTo>
                  <a:lnTo>
                    <a:pt x="138811" y="474345"/>
                  </a:lnTo>
                  <a:lnTo>
                    <a:pt x="115697" y="514985"/>
                  </a:lnTo>
                  <a:lnTo>
                    <a:pt x="94615" y="556513"/>
                  </a:lnTo>
                  <a:lnTo>
                    <a:pt x="75692" y="598805"/>
                  </a:lnTo>
                  <a:lnTo>
                    <a:pt x="58928" y="641731"/>
                  </a:lnTo>
                  <a:lnTo>
                    <a:pt x="44196" y="685292"/>
                  </a:lnTo>
                  <a:lnTo>
                    <a:pt x="31496" y="729361"/>
                  </a:lnTo>
                  <a:lnTo>
                    <a:pt x="21082" y="773938"/>
                  </a:lnTo>
                  <a:lnTo>
                    <a:pt x="12573" y="818769"/>
                  </a:lnTo>
                  <a:lnTo>
                    <a:pt x="6350" y="863854"/>
                  </a:lnTo>
                  <a:lnTo>
                    <a:pt x="2159" y="909193"/>
                  </a:lnTo>
                  <a:lnTo>
                    <a:pt x="0" y="954659"/>
                  </a:lnTo>
                  <a:lnTo>
                    <a:pt x="0" y="1000125"/>
                  </a:lnTo>
                  <a:lnTo>
                    <a:pt x="2159" y="1045591"/>
                  </a:lnTo>
                  <a:lnTo>
                    <a:pt x="6350" y="1090930"/>
                  </a:lnTo>
                  <a:lnTo>
                    <a:pt x="12573" y="1136014"/>
                  </a:lnTo>
                  <a:lnTo>
                    <a:pt x="21082" y="1180846"/>
                  </a:lnTo>
                  <a:lnTo>
                    <a:pt x="31496" y="1225423"/>
                  </a:lnTo>
                  <a:lnTo>
                    <a:pt x="44196" y="1269492"/>
                  </a:lnTo>
                  <a:lnTo>
                    <a:pt x="58928" y="1313052"/>
                  </a:lnTo>
                  <a:lnTo>
                    <a:pt x="75692" y="1355979"/>
                  </a:lnTo>
                  <a:lnTo>
                    <a:pt x="94615" y="1398270"/>
                  </a:lnTo>
                  <a:lnTo>
                    <a:pt x="115697" y="1439799"/>
                  </a:lnTo>
                  <a:lnTo>
                    <a:pt x="138811" y="1480439"/>
                  </a:lnTo>
                  <a:lnTo>
                    <a:pt x="164084" y="1520189"/>
                  </a:lnTo>
                  <a:lnTo>
                    <a:pt x="191389" y="1559052"/>
                  </a:lnTo>
                  <a:lnTo>
                    <a:pt x="220853" y="1596771"/>
                  </a:lnTo>
                  <a:lnTo>
                    <a:pt x="252476" y="1633347"/>
                  </a:lnTo>
                  <a:lnTo>
                    <a:pt x="286131" y="1668652"/>
                  </a:lnTo>
                  <a:lnTo>
                    <a:pt x="321437" y="1702308"/>
                  </a:lnTo>
                  <a:lnTo>
                    <a:pt x="358013" y="1733931"/>
                  </a:lnTo>
                  <a:lnTo>
                    <a:pt x="395732" y="1763395"/>
                  </a:lnTo>
                  <a:lnTo>
                    <a:pt x="434594" y="1790700"/>
                  </a:lnTo>
                  <a:lnTo>
                    <a:pt x="474345" y="1815973"/>
                  </a:lnTo>
                  <a:lnTo>
                    <a:pt x="514984" y="1839087"/>
                  </a:lnTo>
                  <a:lnTo>
                    <a:pt x="556514" y="1860169"/>
                  </a:lnTo>
                  <a:lnTo>
                    <a:pt x="598805" y="1879092"/>
                  </a:lnTo>
                  <a:lnTo>
                    <a:pt x="641731" y="1895856"/>
                  </a:lnTo>
                  <a:lnTo>
                    <a:pt x="685291" y="1910588"/>
                  </a:lnTo>
                  <a:lnTo>
                    <a:pt x="729360" y="1923288"/>
                  </a:lnTo>
                  <a:lnTo>
                    <a:pt x="773938" y="1933702"/>
                  </a:lnTo>
                  <a:lnTo>
                    <a:pt x="818769" y="1942211"/>
                  </a:lnTo>
                  <a:lnTo>
                    <a:pt x="863854" y="1948434"/>
                  </a:lnTo>
                  <a:lnTo>
                    <a:pt x="909193" y="1952625"/>
                  </a:lnTo>
                  <a:lnTo>
                    <a:pt x="954659" y="1954784"/>
                  </a:lnTo>
                  <a:lnTo>
                    <a:pt x="1000125" y="1954784"/>
                  </a:lnTo>
                  <a:lnTo>
                    <a:pt x="1045591" y="1952625"/>
                  </a:lnTo>
                  <a:lnTo>
                    <a:pt x="1090930" y="1948434"/>
                  </a:lnTo>
                  <a:lnTo>
                    <a:pt x="1136015" y="1942211"/>
                  </a:lnTo>
                  <a:lnTo>
                    <a:pt x="1180846" y="1933702"/>
                  </a:lnTo>
                  <a:lnTo>
                    <a:pt x="1225423" y="1923288"/>
                  </a:lnTo>
                  <a:lnTo>
                    <a:pt x="1269492" y="1910588"/>
                  </a:lnTo>
                  <a:lnTo>
                    <a:pt x="1313053" y="1895856"/>
                  </a:lnTo>
                  <a:lnTo>
                    <a:pt x="1355979" y="1879092"/>
                  </a:lnTo>
                  <a:lnTo>
                    <a:pt x="1398270" y="1860169"/>
                  </a:lnTo>
                  <a:lnTo>
                    <a:pt x="1439799" y="1839087"/>
                  </a:lnTo>
                  <a:lnTo>
                    <a:pt x="1480439" y="1815973"/>
                  </a:lnTo>
                  <a:lnTo>
                    <a:pt x="1520190" y="1790700"/>
                  </a:lnTo>
                  <a:lnTo>
                    <a:pt x="1559052" y="1763395"/>
                  </a:lnTo>
                  <a:lnTo>
                    <a:pt x="1596771" y="1733931"/>
                  </a:lnTo>
                  <a:lnTo>
                    <a:pt x="1633347" y="1702308"/>
                  </a:lnTo>
                  <a:lnTo>
                    <a:pt x="1668652" y="1668652"/>
                  </a:lnTo>
                  <a:lnTo>
                    <a:pt x="1702308" y="1633347"/>
                  </a:lnTo>
                  <a:lnTo>
                    <a:pt x="1733931" y="1596771"/>
                  </a:lnTo>
                  <a:lnTo>
                    <a:pt x="1763395" y="1559052"/>
                  </a:lnTo>
                  <a:lnTo>
                    <a:pt x="1790700" y="1520189"/>
                  </a:lnTo>
                  <a:lnTo>
                    <a:pt x="1815973" y="1480439"/>
                  </a:lnTo>
                  <a:lnTo>
                    <a:pt x="1839087" y="1439799"/>
                  </a:lnTo>
                  <a:lnTo>
                    <a:pt x="1860169" y="1398270"/>
                  </a:lnTo>
                  <a:lnTo>
                    <a:pt x="1879091" y="1355979"/>
                  </a:lnTo>
                  <a:lnTo>
                    <a:pt x="1895856" y="1313052"/>
                  </a:lnTo>
                  <a:lnTo>
                    <a:pt x="1910588" y="1269492"/>
                  </a:lnTo>
                  <a:lnTo>
                    <a:pt x="1923288" y="1225423"/>
                  </a:lnTo>
                  <a:lnTo>
                    <a:pt x="1933702" y="1180846"/>
                  </a:lnTo>
                  <a:lnTo>
                    <a:pt x="1942211" y="1136014"/>
                  </a:lnTo>
                  <a:lnTo>
                    <a:pt x="1948434" y="1090930"/>
                  </a:lnTo>
                  <a:lnTo>
                    <a:pt x="1952625" y="1045591"/>
                  </a:lnTo>
                  <a:lnTo>
                    <a:pt x="1954784" y="1000125"/>
                  </a:lnTo>
                  <a:lnTo>
                    <a:pt x="1954784" y="954659"/>
                  </a:lnTo>
                  <a:lnTo>
                    <a:pt x="1952625" y="909193"/>
                  </a:lnTo>
                  <a:lnTo>
                    <a:pt x="1948434" y="863854"/>
                  </a:lnTo>
                  <a:lnTo>
                    <a:pt x="1942211" y="818769"/>
                  </a:lnTo>
                  <a:lnTo>
                    <a:pt x="1933702" y="773938"/>
                  </a:lnTo>
                  <a:lnTo>
                    <a:pt x="1923288" y="729361"/>
                  </a:lnTo>
                  <a:lnTo>
                    <a:pt x="1910588" y="685292"/>
                  </a:lnTo>
                  <a:lnTo>
                    <a:pt x="1895856" y="641731"/>
                  </a:lnTo>
                  <a:lnTo>
                    <a:pt x="1879091" y="598805"/>
                  </a:lnTo>
                  <a:lnTo>
                    <a:pt x="1860169" y="556513"/>
                  </a:lnTo>
                  <a:lnTo>
                    <a:pt x="1839087" y="514985"/>
                  </a:lnTo>
                  <a:lnTo>
                    <a:pt x="1815973" y="474345"/>
                  </a:lnTo>
                  <a:lnTo>
                    <a:pt x="1790700" y="434594"/>
                  </a:lnTo>
                  <a:lnTo>
                    <a:pt x="1763395" y="395732"/>
                  </a:lnTo>
                  <a:lnTo>
                    <a:pt x="1733931" y="358013"/>
                  </a:lnTo>
                  <a:lnTo>
                    <a:pt x="1702308" y="321437"/>
                  </a:lnTo>
                  <a:lnTo>
                    <a:pt x="1668652" y="286131"/>
                  </a:lnTo>
                  <a:lnTo>
                    <a:pt x="1633347" y="252475"/>
                  </a:lnTo>
                  <a:lnTo>
                    <a:pt x="1596771" y="220852"/>
                  </a:lnTo>
                  <a:lnTo>
                    <a:pt x="1559052" y="191388"/>
                  </a:lnTo>
                  <a:lnTo>
                    <a:pt x="1520190" y="164084"/>
                  </a:lnTo>
                  <a:lnTo>
                    <a:pt x="1480439" y="138811"/>
                  </a:lnTo>
                  <a:lnTo>
                    <a:pt x="1439799" y="115697"/>
                  </a:lnTo>
                  <a:lnTo>
                    <a:pt x="1398270" y="94614"/>
                  </a:lnTo>
                  <a:lnTo>
                    <a:pt x="1355979" y="75692"/>
                  </a:lnTo>
                  <a:lnTo>
                    <a:pt x="1313053" y="58927"/>
                  </a:lnTo>
                  <a:lnTo>
                    <a:pt x="1269492" y="44196"/>
                  </a:lnTo>
                  <a:lnTo>
                    <a:pt x="1225423" y="31496"/>
                  </a:lnTo>
                  <a:lnTo>
                    <a:pt x="1180846" y="21082"/>
                  </a:lnTo>
                  <a:lnTo>
                    <a:pt x="1136015" y="12573"/>
                  </a:lnTo>
                  <a:lnTo>
                    <a:pt x="1090930" y="6350"/>
                  </a:lnTo>
                  <a:lnTo>
                    <a:pt x="1045591" y="2159"/>
                  </a:lnTo>
                  <a:lnTo>
                    <a:pt x="10001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643" y="1821179"/>
              <a:ext cx="1123188" cy="112166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770120" y="1405127"/>
            <a:ext cx="1955164" cy="1955164"/>
            <a:chOff x="4770120" y="1405127"/>
            <a:chExt cx="1955164" cy="1955164"/>
          </a:xfrm>
        </p:grpSpPr>
        <p:sp>
          <p:nvSpPr>
            <p:cNvPr id="15" name="object 15"/>
            <p:cNvSpPr/>
            <p:nvPr/>
          </p:nvSpPr>
          <p:spPr>
            <a:xfrm>
              <a:off x="4770120" y="1405127"/>
              <a:ext cx="1955164" cy="1955164"/>
            </a:xfrm>
            <a:custGeom>
              <a:avLst/>
              <a:gdLst/>
              <a:ahLst/>
              <a:cxnLst/>
              <a:rect l="l" t="t" r="r" b="b"/>
              <a:pathLst>
                <a:path w="1955165" h="1955164">
                  <a:moveTo>
                    <a:pt x="1000125" y="0"/>
                  </a:moveTo>
                  <a:lnTo>
                    <a:pt x="954658" y="0"/>
                  </a:lnTo>
                  <a:lnTo>
                    <a:pt x="909192" y="2159"/>
                  </a:lnTo>
                  <a:lnTo>
                    <a:pt x="863853" y="6350"/>
                  </a:lnTo>
                  <a:lnTo>
                    <a:pt x="818768" y="12573"/>
                  </a:lnTo>
                  <a:lnTo>
                    <a:pt x="773938" y="21082"/>
                  </a:lnTo>
                  <a:lnTo>
                    <a:pt x="729360" y="31496"/>
                  </a:lnTo>
                  <a:lnTo>
                    <a:pt x="685291" y="44196"/>
                  </a:lnTo>
                  <a:lnTo>
                    <a:pt x="641730" y="58927"/>
                  </a:lnTo>
                  <a:lnTo>
                    <a:pt x="598804" y="75692"/>
                  </a:lnTo>
                  <a:lnTo>
                    <a:pt x="556513" y="94614"/>
                  </a:lnTo>
                  <a:lnTo>
                    <a:pt x="514984" y="115697"/>
                  </a:lnTo>
                  <a:lnTo>
                    <a:pt x="474344" y="138811"/>
                  </a:lnTo>
                  <a:lnTo>
                    <a:pt x="434593" y="164084"/>
                  </a:lnTo>
                  <a:lnTo>
                    <a:pt x="395731" y="191388"/>
                  </a:lnTo>
                  <a:lnTo>
                    <a:pt x="358013" y="220852"/>
                  </a:lnTo>
                  <a:lnTo>
                    <a:pt x="321437" y="252475"/>
                  </a:lnTo>
                  <a:lnTo>
                    <a:pt x="286130" y="286131"/>
                  </a:lnTo>
                  <a:lnTo>
                    <a:pt x="252475" y="321437"/>
                  </a:lnTo>
                  <a:lnTo>
                    <a:pt x="220852" y="358013"/>
                  </a:lnTo>
                  <a:lnTo>
                    <a:pt x="191388" y="395732"/>
                  </a:lnTo>
                  <a:lnTo>
                    <a:pt x="164083" y="434594"/>
                  </a:lnTo>
                  <a:lnTo>
                    <a:pt x="138810" y="474345"/>
                  </a:lnTo>
                  <a:lnTo>
                    <a:pt x="115696" y="514985"/>
                  </a:lnTo>
                  <a:lnTo>
                    <a:pt x="94614" y="556513"/>
                  </a:lnTo>
                  <a:lnTo>
                    <a:pt x="75691" y="598805"/>
                  </a:lnTo>
                  <a:lnTo>
                    <a:pt x="58927" y="641731"/>
                  </a:lnTo>
                  <a:lnTo>
                    <a:pt x="44195" y="685292"/>
                  </a:lnTo>
                  <a:lnTo>
                    <a:pt x="31495" y="729361"/>
                  </a:lnTo>
                  <a:lnTo>
                    <a:pt x="21081" y="773938"/>
                  </a:lnTo>
                  <a:lnTo>
                    <a:pt x="12572" y="818769"/>
                  </a:lnTo>
                  <a:lnTo>
                    <a:pt x="6350" y="863854"/>
                  </a:lnTo>
                  <a:lnTo>
                    <a:pt x="2158" y="909193"/>
                  </a:lnTo>
                  <a:lnTo>
                    <a:pt x="0" y="954659"/>
                  </a:lnTo>
                  <a:lnTo>
                    <a:pt x="0" y="1000125"/>
                  </a:lnTo>
                  <a:lnTo>
                    <a:pt x="2158" y="1045591"/>
                  </a:lnTo>
                  <a:lnTo>
                    <a:pt x="6350" y="1090930"/>
                  </a:lnTo>
                  <a:lnTo>
                    <a:pt x="12572" y="1136014"/>
                  </a:lnTo>
                  <a:lnTo>
                    <a:pt x="21081" y="1180846"/>
                  </a:lnTo>
                  <a:lnTo>
                    <a:pt x="31495" y="1225423"/>
                  </a:lnTo>
                  <a:lnTo>
                    <a:pt x="44195" y="1269492"/>
                  </a:lnTo>
                  <a:lnTo>
                    <a:pt x="58927" y="1313052"/>
                  </a:lnTo>
                  <a:lnTo>
                    <a:pt x="75691" y="1355979"/>
                  </a:lnTo>
                  <a:lnTo>
                    <a:pt x="94614" y="1398270"/>
                  </a:lnTo>
                  <a:lnTo>
                    <a:pt x="115696" y="1439799"/>
                  </a:lnTo>
                  <a:lnTo>
                    <a:pt x="138810" y="1480439"/>
                  </a:lnTo>
                  <a:lnTo>
                    <a:pt x="164083" y="1520189"/>
                  </a:lnTo>
                  <a:lnTo>
                    <a:pt x="191388" y="1559052"/>
                  </a:lnTo>
                  <a:lnTo>
                    <a:pt x="220852" y="1596771"/>
                  </a:lnTo>
                  <a:lnTo>
                    <a:pt x="252475" y="1633347"/>
                  </a:lnTo>
                  <a:lnTo>
                    <a:pt x="286130" y="1668652"/>
                  </a:lnTo>
                  <a:lnTo>
                    <a:pt x="321437" y="1702308"/>
                  </a:lnTo>
                  <a:lnTo>
                    <a:pt x="358013" y="1733931"/>
                  </a:lnTo>
                  <a:lnTo>
                    <a:pt x="395731" y="1763395"/>
                  </a:lnTo>
                  <a:lnTo>
                    <a:pt x="434593" y="1790700"/>
                  </a:lnTo>
                  <a:lnTo>
                    <a:pt x="474344" y="1815973"/>
                  </a:lnTo>
                  <a:lnTo>
                    <a:pt x="514984" y="1839087"/>
                  </a:lnTo>
                  <a:lnTo>
                    <a:pt x="556513" y="1860169"/>
                  </a:lnTo>
                  <a:lnTo>
                    <a:pt x="598804" y="1879092"/>
                  </a:lnTo>
                  <a:lnTo>
                    <a:pt x="641730" y="1895856"/>
                  </a:lnTo>
                  <a:lnTo>
                    <a:pt x="685291" y="1910588"/>
                  </a:lnTo>
                  <a:lnTo>
                    <a:pt x="729360" y="1923288"/>
                  </a:lnTo>
                  <a:lnTo>
                    <a:pt x="773938" y="1933702"/>
                  </a:lnTo>
                  <a:lnTo>
                    <a:pt x="818768" y="1942211"/>
                  </a:lnTo>
                  <a:lnTo>
                    <a:pt x="863853" y="1948434"/>
                  </a:lnTo>
                  <a:lnTo>
                    <a:pt x="909192" y="1952625"/>
                  </a:lnTo>
                  <a:lnTo>
                    <a:pt x="954658" y="1954784"/>
                  </a:lnTo>
                  <a:lnTo>
                    <a:pt x="1000125" y="1954784"/>
                  </a:lnTo>
                  <a:lnTo>
                    <a:pt x="1045590" y="1952625"/>
                  </a:lnTo>
                  <a:lnTo>
                    <a:pt x="1090929" y="1948434"/>
                  </a:lnTo>
                  <a:lnTo>
                    <a:pt x="1136014" y="1942211"/>
                  </a:lnTo>
                  <a:lnTo>
                    <a:pt x="1180845" y="1933702"/>
                  </a:lnTo>
                  <a:lnTo>
                    <a:pt x="1225422" y="1923288"/>
                  </a:lnTo>
                  <a:lnTo>
                    <a:pt x="1269491" y="1910588"/>
                  </a:lnTo>
                  <a:lnTo>
                    <a:pt x="1313052" y="1895856"/>
                  </a:lnTo>
                  <a:lnTo>
                    <a:pt x="1355978" y="1879092"/>
                  </a:lnTo>
                  <a:lnTo>
                    <a:pt x="1398269" y="1860169"/>
                  </a:lnTo>
                  <a:lnTo>
                    <a:pt x="1439799" y="1839087"/>
                  </a:lnTo>
                  <a:lnTo>
                    <a:pt x="1480439" y="1815973"/>
                  </a:lnTo>
                  <a:lnTo>
                    <a:pt x="1520189" y="1790700"/>
                  </a:lnTo>
                  <a:lnTo>
                    <a:pt x="1559052" y="1763395"/>
                  </a:lnTo>
                  <a:lnTo>
                    <a:pt x="1596770" y="1733931"/>
                  </a:lnTo>
                  <a:lnTo>
                    <a:pt x="1633346" y="1702308"/>
                  </a:lnTo>
                  <a:lnTo>
                    <a:pt x="1668652" y="1668652"/>
                  </a:lnTo>
                  <a:lnTo>
                    <a:pt x="1702307" y="1633347"/>
                  </a:lnTo>
                  <a:lnTo>
                    <a:pt x="1733930" y="1596771"/>
                  </a:lnTo>
                  <a:lnTo>
                    <a:pt x="1763395" y="1559052"/>
                  </a:lnTo>
                  <a:lnTo>
                    <a:pt x="1790700" y="1520189"/>
                  </a:lnTo>
                  <a:lnTo>
                    <a:pt x="1815973" y="1480439"/>
                  </a:lnTo>
                  <a:lnTo>
                    <a:pt x="1839086" y="1439799"/>
                  </a:lnTo>
                  <a:lnTo>
                    <a:pt x="1860169" y="1398270"/>
                  </a:lnTo>
                  <a:lnTo>
                    <a:pt x="1879091" y="1355979"/>
                  </a:lnTo>
                  <a:lnTo>
                    <a:pt x="1895855" y="1313052"/>
                  </a:lnTo>
                  <a:lnTo>
                    <a:pt x="1910587" y="1269492"/>
                  </a:lnTo>
                  <a:lnTo>
                    <a:pt x="1923287" y="1225423"/>
                  </a:lnTo>
                  <a:lnTo>
                    <a:pt x="1933702" y="1180846"/>
                  </a:lnTo>
                  <a:lnTo>
                    <a:pt x="1942210" y="1136014"/>
                  </a:lnTo>
                  <a:lnTo>
                    <a:pt x="1948433" y="1090930"/>
                  </a:lnTo>
                  <a:lnTo>
                    <a:pt x="1952625" y="1045591"/>
                  </a:lnTo>
                  <a:lnTo>
                    <a:pt x="1954783" y="1000125"/>
                  </a:lnTo>
                  <a:lnTo>
                    <a:pt x="1954783" y="954659"/>
                  </a:lnTo>
                  <a:lnTo>
                    <a:pt x="1952625" y="909193"/>
                  </a:lnTo>
                  <a:lnTo>
                    <a:pt x="1948433" y="863854"/>
                  </a:lnTo>
                  <a:lnTo>
                    <a:pt x="1942210" y="818769"/>
                  </a:lnTo>
                  <a:lnTo>
                    <a:pt x="1933702" y="773938"/>
                  </a:lnTo>
                  <a:lnTo>
                    <a:pt x="1923287" y="729361"/>
                  </a:lnTo>
                  <a:lnTo>
                    <a:pt x="1910587" y="685292"/>
                  </a:lnTo>
                  <a:lnTo>
                    <a:pt x="1895855" y="641731"/>
                  </a:lnTo>
                  <a:lnTo>
                    <a:pt x="1879091" y="598805"/>
                  </a:lnTo>
                  <a:lnTo>
                    <a:pt x="1860169" y="556513"/>
                  </a:lnTo>
                  <a:lnTo>
                    <a:pt x="1839086" y="514985"/>
                  </a:lnTo>
                  <a:lnTo>
                    <a:pt x="1815973" y="474345"/>
                  </a:lnTo>
                  <a:lnTo>
                    <a:pt x="1790700" y="434594"/>
                  </a:lnTo>
                  <a:lnTo>
                    <a:pt x="1763395" y="395732"/>
                  </a:lnTo>
                  <a:lnTo>
                    <a:pt x="1733930" y="358013"/>
                  </a:lnTo>
                  <a:lnTo>
                    <a:pt x="1702307" y="321437"/>
                  </a:lnTo>
                  <a:lnTo>
                    <a:pt x="1668652" y="286131"/>
                  </a:lnTo>
                  <a:lnTo>
                    <a:pt x="1633346" y="252475"/>
                  </a:lnTo>
                  <a:lnTo>
                    <a:pt x="1596770" y="220852"/>
                  </a:lnTo>
                  <a:lnTo>
                    <a:pt x="1559052" y="191388"/>
                  </a:lnTo>
                  <a:lnTo>
                    <a:pt x="1520189" y="164084"/>
                  </a:lnTo>
                  <a:lnTo>
                    <a:pt x="1480439" y="138811"/>
                  </a:lnTo>
                  <a:lnTo>
                    <a:pt x="1439799" y="115697"/>
                  </a:lnTo>
                  <a:lnTo>
                    <a:pt x="1398269" y="94614"/>
                  </a:lnTo>
                  <a:lnTo>
                    <a:pt x="1355978" y="75692"/>
                  </a:lnTo>
                  <a:lnTo>
                    <a:pt x="1313052" y="58927"/>
                  </a:lnTo>
                  <a:lnTo>
                    <a:pt x="1269491" y="44196"/>
                  </a:lnTo>
                  <a:lnTo>
                    <a:pt x="1225422" y="31496"/>
                  </a:lnTo>
                  <a:lnTo>
                    <a:pt x="1180845" y="21082"/>
                  </a:lnTo>
                  <a:lnTo>
                    <a:pt x="1136014" y="12573"/>
                  </a:lnTo>
                  <a:lnTo>
                    <a:pt x="1090929" y="6350"/>
                  </a:lnTo>
                  <a:lnTo>
                    <a:pt x="1045590" y="2159"/>
                  </a:lnTo>
                  <a:lnTo>
                    <a:pt x="10001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6172" y="1821179"/>
              <a:ext cx="1123188" cy="112166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205216" y="1405127"/>
            <a:ext cx="1955164" cy="1955164"/>
            <a:chOff x="8205216" y="1405127"/>
            <a:chExt cx="1955164" cy="1955164"/>
          </a:xfrm>
        </p:grpSpPr>
        <p:sp>
          <p:nvSpPr>
            <p:cNvPr id="18" name="object 18"/>
            <p:cNvSpPr/>
            <p:nvPr/>
          </p:nvSpPr>
          <p:spPr>
            <a:xfrm>
              <a:off x="8205216" y="1405127"/>
              <a:ext cx="1955164" cy="1955164"/>
            </a:xfrm>
            <a:custGeom>
              <a:avLst/>
              <a:gdLst/>
              <a:ahLst/>
              <a:cxnLst/>
              <a:rect l="l" t="t" r="r" b="b"/>
              <a:pathLst>
                <a:path w="1955165" h="1955164">
                  <a:moveTo>
                    <a:pt x="1000125" y="0"/>
                  </a:moveTo>
                  <a:lnTo>
                    <a:pt x="954658" y="0"/>
                  </a:lnTo>
                  <a:lnTo>
                    <a:pt x="909192" y="2159"/>
                  </a:lnTo>
                  <a:lnTo>
                    <a:pt x="863853" y="6350"/>
                  </a:lnTo>
                  <a:lnTo>
                    <a:pt x="818768" y="12573"/>
                  </a:lnTo>
                  <a:lnTo>
                    <a:pt x="773937" y="21082"/>
                  </a:lnTo>
                  <a:lnTo>
                    <a:pt x="729360" y="31496"/>
                  </a:lnTo>
                  <a:lnTo>
                    <a:pt x="685291" y="44196"/>
                  </a:lnTo>
                  <a:lnTo>
                    <a:pt x="641730" y="58927"/>
                  </a:lnTo>
                  <a:lnTo>
                    <a:pt x="598804" y="75692"/>
                  </a:lnTo>
                  <a:lnTo>
                    <a:pt x="556513" y="94614"/>
                  </a:lnTo>
                  <a:lnTo>
                    <a:pt x="514984" y="115697"/>
                  </a:lnTo>
                  <a:lnTo>
                    <a:pt x="474344" y="138811"/>
                  </a:lnTo>
                  <a:lnTo>
                    <a:pt x="434466" y="164084"/>
                  </a:lnTo>
                  <a:lnTo>
                    <a:pt x="395731" y="191388"/>
                  </a:lnTo>
                  <a:lnTo>
                    <a:pt x="358012" y="220852"/>
                  </a:lnTo>
                  <a:lnTo>
                    <a:pt x="321436" y="252475"/>
                  </a:lnTo>
                  <a:lnTo>
                    <a:pt x="286130" y="286131"/>
                  </a:lnTo>
                  <a:lnTo>
                    <a:pt x="252475" y="321437"/>
                  </a:lnTo>
                  <a:lnTo>
                    <a:pt x="220852" y="358013"/>
                  </a:lnTo>
                  <a:lnTo>
                    <a:pt x="191388" y="395732"/>
                  </a:lnTo>
                  <a:lnTo>
                    <a:pt x="164083" y="434594"/>
                  </a:lnTo>
                  <a:lnTo>
                    <a:pt x="138810" y="474345"/>
                  </a:lnTo>
                  <a:lnTo>
                    <a:pt x="115697" y="514985"/>
                  </a:lnTo>
                  <a:lnTo>
                    <a:pt x="94614" y="556513"/>
                  </a:lnTo>
                  <a:lnTo>
                    <a:pt x="75691" y="598805"/>
                  </a:lnTo>
                  <a:lnTo>
                    <a:pt x="58927" y="641731"/>
                  </a:lnTo>
                  <a:lnTo>
                    <a:pt x="44195" y="685292"/>
                  </a:lnTo>
                  <a:lnTo>
                    <a:pt x="31495" y="729361"/>
                  </a:lnTo>
                  <a:lnTo>
                    <a:pt x="21081" y="773938"/>
                  </a:lnTo>
                  <a:lnTo>
                    <a:pt x="12573" y="818769"/>
                  </a:lnTo>
                  <a:lnTo>
                    <a:pt x="6350" y="863854"/>
                  </a:lnTo>
                  <a:lnTo>
                    <a:pt x="2158" y="909193"/>
                  </a:lnTo>
                  <a:lnTo>
                    <a:pt x="0" y="954659"/>
                  </a:lnTo>
                  <a:lnTo>
                    <a:pt x="0" y="1000125"/>
                  </a:lnTo>
                  <a:lnTo>
                    <a:pt x="2158" y="1045591"/>
                  </a:lnTo>
                  <a:lnTo>
                    <a:pt x="6350" y="1090930"/>
                  </a:lnTo>
                  <a:lnTo>
                    <a:pt x="12573" y="1136014"/>
                  </a:lnTo>
                  <a:lnTo>
                    <a:pt x="21081" y="1180846"/>
                  </a:lnTo>
                  <a:lnTo>
                    <a:pt x="31495" y="1225423"/>
                  </a:lnTo>
                  <a:lnTo>
                    <a:pt x="44195" y="1269492"/>
                  </a:lnTo>
                  <a:lnTo>
                    <a:pt x="58927" y="1313052"/>
                  </a:lnTo>
                  <a:lnTo>
                    <a:pt x="75691" y="1355979"/>
                  </a:lnTo>
                  <a:lnTo>
                    <a:pt x="94614" y="1398270"/>
                  </a:lnTo>
                  <a:lnTo>
                    <a:pt x="115697" y="1439799"/>
                  </a:lnTo>
                  <a:lnTo>
                    <a:pt x="138810" y="1480439"/>
                  </a:lnTo>
                  <a:lnTo>
                    <a:pt x="164083" y="1520189"/>
                  </a:lnTo>
                  <a:lnTo>
                    <a:pt x="191388" y="1559052"/>
                  </a:lnTo>
                  <a:lnTo>
                    <a:pt x="220852" y="1596771"/>
                  </a:lnTo>
                  <a:lnTo>
                    <a:pt x="252475" y="1633347"/>
                  </a:lnTo>
                  <a:lnTo>
                    <a:pt x="286130" y="1668652"/>
                  </a:lnTo>
                  <a:lnTo>
                    <a:pt x="321436" y="1702308"/>
                  </a:lnTo>
                  <a:lnTo>
                    <a:pt x="358012" y="1733931"/>
                  </a:lnTo>
                  <a:lnTo>
                    <a:pt x="395731" y="1763395"/>
                  </a:lnTo>
                  <a:lnTo>
                    <a:pt x="434466" y="1790700"/>
                  </a:lnTo>
                  <a:lnTo>
                    <a:pt x="474344" y="1815973"/>
                  </a:lnTo>
                  <a:lnTo>
                    <a:pt x="514984" y="1839087"/>
                  </a:lnTo>
                  <a:lnTo>
                    <a:pt x="556513" y="1860169"/>
                  </a:lnTo>
                  <a:lnTo>
                    <a:pt x="598804" y="1879092"/>
                  </a:lnTo>
                  <a:lnTo>
                    <a:pt x="641730" y="1895856"/>
                  </a:lnTo>
                  <a:lnTo>
                    <a:pt x="685291" y="1910588"/>
                  </a:lnTo>
                  <a:lnTo>
                    <a:pt x="729360" y="1923288"/>
                  </a:lnTo>
                  <a:lnTo>
                    <a:pt x="773937" y="1933702"/>
                  </a:lnTo>
                  <a:lnTo>
                    <a:pt x="818768" y="1942211"/>
                  </a:lnTo>
                  <a:lnTo>
                    <a:pt x="863853" y="1948434"/>
                  </a:lnTo>
                  <a:lnTo>
                    <a:pt x="909192" y="1952625"/>
                  </a:lnTo>
                  <a:lnTo>
                    <a:pt x="954658" y="1954784"/>
                  </a:lnTo>
                  <a:lnTo>
                    <a:pt x="1000125" y="1954784"/>
                  </a:lnTo>
                  <a:lnTo>
                    <a:pt x="1045590" y="1952625"/>
                  </a:lnTo>
                  <a:lnTo>
                    <a:pt x="1090929" y="1948434"/>
                  </a:lnTo>
                  <a:lnTo>
                    <a:pt x="1136014" y="1942211"/>
                  </a:lnTo>
                  <a:lnTo>
                    <a:pt x="1180845" y="1933702"/>
                  </a:lnTo>
                  <a:lnTo>
                    <a:pt x="1225423" y="1923288"/>
                  </a:lnTo>
                  <a:lnTo>
                    <a:pt x="1269491" y="1910588"/>
                  </a:lnTo>
                  <a:lnTo>
                    <a:pt x="1313052" y="1895856"/>
                  </a:lnTo>
                  <a:lnTo>
                    <a:pt x="1355978" y="1879092"/>
                  </a:lnTo>
                  <a:lnTo>
                    <a:pt x="1398269" y="1860169"/>
                  </a:lnTo>
                  <a:lnTo>
                    <a:pt x="1439799" y="1839087"/>
                  </a:lnTo>
                  <a:lnTo>
                    <a:pt x="1480438" y="1815973"/>
                  </a:lnTo>
                  <a:lnTo>
                    <a:pt x="1520189" y="1790700"/>
                  </a:lnTo>
                  <a:lnTo>
                    <a:pt x="1559052" y="1763395"/>
                  </a:lnTo>
                  <a:lnTo>
                    <a:pt x="1596770" y="1733931"/>
                  </a:lnTo>
                  <a:lnTo>
                    <a:pt x="1633347" y="1702308"/>
                  </a:lnTo>
                  <a:lnTo>
                    <a:pt x="1668652" y="1668652"/>
                  </a:lnTo>
                  <a:lnTo>
                    <a:pt x="1702307" y="1633347"/>
                  </a:lnTo>
                  <a:lnTo>
                    <a:pt x="1733930" y="1596771"/>
                  </a:lnTo>
                  <a:lnTo>
                    <a:pt x="1763394" y="1559052"/>
                  </a:lnTo>
                  <a:lnTo>
                    <a:pt x="1790700" y="1520189"/>
                  </a:lnTo>
                  <a:lnTo>
                    <a:pt x="1815973" y="1480439"/>
                  </a:lnTo>
                  <a:lnTo>
                    <a:pt x="1839086" y="1439799"/>
                  </a:lnTo>
                  <a:lnTo>
                    <a:pt x="1860168" y="1398270"/>
                  </a:lnTo>
                  <a:lnTo>
                    <a:pt x="1879091" y="1355979"/>
                  </a:lnTo>
                  <a:lnTo>
                    <a:pt x="1895855" y="1313052"/>
                  </a:lnTo>
                  <a:lnTo>
                    <a:pt x="1910587" y="1269492"/>
                  </a:lnTo>
                  <a:lnTo>
                    <a:pt x="1923287" y="1225423"/>
                  </a:lnTo>
                  <a:lnTo>
                    <a:pt x="1933702" y="1180846"/>
                  </a:lnTo>
                  <a:lnTo>
                    <a:pt x="1942210" y="1136014"/>
                  </a:lnTo>
                  <a:lnTo>
                    <a:pt x="1948433" y="1090930"/>
                  </a:lnTo>
                  <a:lnTo>
                    <a:pt x="1952625" y="1045591"/>
                  </a:lnTo>
                  <a:lnTo>
                    <a:pt x="1954783" y="1000125"/>
                  </a:lnTo>
                  <a:lnTo>
                    <a:pt x="1954783" y="954659"/>
                  </a:lnTo>
                  <a:lnTo>
                    <a:pt x="1952625" y="909193"/>
                  </a:lnTo>
                  <a:lnTo>
                    <a:pt x="1948433" y="863854"/>
                  </a:lnTo>
                  <a:lnTo>
                    <a:pt x="1942210" y="818769"/>
                  </a:lnTo>
                  <a:lnTo>
                    <a:pt x="1933702" y="773938"/>
                  </a:lnTo>
                  <a:lnTo>
                    <a:pt x="1923287" y="729361"/>
                  </a:lnTo>
                  <a:lnTo>
                    <a:pt x="1910587" y="685292"/>
                  </a:lnTo>
                  <a:lnTo>
                    <a:pt x="1895855" y="641731"/>
                  </a:lnTo>
                  <a:lnTo>
                    <a:pt x="1879091" y="598805"/>
                  </a:lnTo>
                  <a:lnTo>
                    <a:pt x="1860168" y="556513"/>
                  </a:lnTo>
                  <a:lnTo>
                    <a:pt x="1839086" y="514985"/>
                  </a:lnTo>
                  <a:lnTo>
                    <a:pt x="1815973" y="474345"/>
                  </a:lnTo>
                  <a:lnTo>
                    <a:pt x="1790700" y="434594"/>
                  </a:lnTo>
                  <a:lnTo>
                    <a:pt x="1763394" y="395732"/>
                  </a:lnTo>
                  <a:lnTo>
                    <a:pt x="1733930" y="358013"/>
                  </a:lnTo>
                  <a:lnTo>
                    <a:pt x="1702307" y="321437"/>
                  </a:lnTo>
                  <a:lnTo>
                    <a:pt x="1668652" y="286131"/>
                  </a:lnTo>
                  <a:lnTo>
                    <a:pt x="1633347" y="252475"/>
                  </a:lnTo>
                  <a:lnTo>
                    <a:pt x="1596770" y="220852"/>
                  </a:lnTo>
                  <a:lnTo>
                    <a:pt x="1559052" y="191388"/>
                  </a:lnTo>
                  <a:lnTo>
                    <a:pt x="1520189" y="164084"/>
                  </a:lnTo>
                  <a:lnTo>
                    <a:pt x="1480438" y="138811"/>
                  </a:lnTo>
                  <a:lnTo>
                    <a:pt x="1439799" y="115697"/>
                  </a:lnTo>
                  <a:lnTo>
                    <a:pt x="1398269" y="94614"/>
                  </a:lnTo>
                  <a:lnTo>
                    <a:pt x="1355978" y="75692"/>
                  </a:lnTo>
                  <a:lnTo>
                    <a:pt x="1313052" y="58927"/>
                  </a:lnTo>
                  <a:lnTo>
                    <a:pt x="1269491" y="44196"/>
                  </a:lnTo>
                  <a:lnTo>
                    <a:pt x="1225423" y="31496"/>
                  </a:lnTo>
                  <a:lnTo>
                    <a:pt x="1180845" y="21082"/>
                  </a:lnTo>
                  <a:lnTo>
                    <a:pt x="1136014" y="12573"/>
                  </a:lnTo>
                  <a:lnTo>
                    <a:pt x="1090929" y="6350"/>
                  </a:lnTo>
                  <a:lnTo>
                    <a:pt x="1045590" y="2159"/>
                  </a:lnTo>
                  <a:lnTo>
                    <a:pt x="100012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6508" y="1908047"/>
              <a:ext cx="1091183" cy="108966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390014" y="3491865"/>
            <a:ext cx="1879600" cy="1634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SOSTIE</a:t>
            </a:r>
            <a:r>
              <a:rPr sz="1700" b="1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sz="1700" b="1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D0D0D"/>
                </a:solidFill>
                <a:latin typeface="Calibri"/>
                <a:cs typeface="Calibri"/>
              </a:rPr>
              <a:t>Austria: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10" dirty="0">
                <a:solidFill>
                  <a:srgbClr val="0D0D0D"/>
                </a:solidFill>
                <a:latin typeface="Calibri"/>
                <a:cs typeface="Calibri"/>
              </a:rPr>
              <a:t>SOSTIE</a:t>
            </a:r>
            <a:r>
              <a:rPr sz="1700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0D0D0D"/>
                </a:solidFill>
                <a:latin typeface="Calibri"/>
                <a:cs typeface="Calibri"/>
              </a:rPr>
              <a:t>OG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35"/>
              </a:lnSpc>
              <a:spcBef>
                <a:spcPts val="100"/>
              </a:spcBef>
            </a:pPr>
            <a:r>
              <a:rPr sz="1700" spc="-35" dirty="0">
                <a:solidFill>
                  <a:srgbClr val="0D0D0D"/>
                </a:solidFill>
                <a:latin typeface="Calibri"/>
                <a:cs typeface="Calibri"/>
              </a:rPr>
              <a:t>Tullnerstrasse</a:t>
            </a:r>
            <a:r>
              <a:rPr sz="17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0D0D0D"/>
                </a:solidFill>
                <a:latin typeface="Calibri"/>
                <a:cs typeface="Calibri"/>
              </a:rPr>
              <a:t>45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ts val="2100"/>
              </a:lnSpc>
              <a:spcBef>
                <a:spcPts val="10"/>
              </a:spcBef>
            </a:pPr>
            <a:r>
              <a:rPr sz="1700" spc="-25" dirty="0">
                <a:solidFill>
                  <a:srgbClr val="0D0D0D"/>
                </a:solidFill>
                <a:latin typeface="Calibri"/>
                <a:cs typeface="Calibri"/>
              </a:rPr>
              <a:t>A-</a:t>
            </a:r>
            <a:r>
              <a:rPr sz="1700" dirty="0">
                <a:solidFill>
                  <a:srgbClr val="0D0D0D"/>
                </a:solidFill>
                <a:latin typeface="Calibri"/>
                <a:cs typeface="Calibri"/>
              </a:rPr>
              <a:t>3425</a:t>
            </a:r>
            <a:r>
              <a:rPr sz="1700" spc="-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Calibri"/>
                <a:cs typeface="Calibri"/>
              </a:rPr>
              <a:t>Langenlebarn </a:t>
            </a:r>
            <a:r>
              <a:rPr sz="17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sales@sostie.com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0D0D0D"/>
                </a:solidFill>
                <a:latin typeface="Calibri"/>
                <a:cs typeface="Calibri"/>
              </a:rPr>
              <a:t>+436604672587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63210" y="3378809"/>
            <a:ext cx="2188845" cy="22282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SOSTIE</a:t>
            </a:r>
            <a:r>
              <a:rPr sz="1700" b="1" spc="-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sz="1700" b="1" spc="-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b="1" spc="-25" dirty="0">
                <a:solidFill>
                  <a:srgbClr val="0D0D0D"/>
                </a:solidFill>
                <a:latin typeface="Calibri"/>
                <a:cs typeface="Calibri"/>
              </a:rPr>
              <a:t>US: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700" spc="-10" dirty="0">
                <a:solidFill>
                  <a:srgbClr val="0D0D0D"/>
                </a:solidFill>
                <a:latin typeface="Calibri"/>
                <a:cs typeface="Calibri"/>
              </a:rPr>
              <a:t>SOSTIE</a:t>
            </a:r>
            <a:r>
              <a:rPr sz="17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0D0D0D"/>
                </a:solidFill>
                <a:latin typeface="Calibri"/>
                <a:cs typeface="Calibri"/>
              </a:rPr>
              <a:t>Inc.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700" dirty="0">
                <a:solidFill>
                  <a:srgbClr val="0D0D0D"/>
                </a:solidFill>
                <a:latin typeface="Calibri"/>
                <a:cs typeface="Calibri"/>
              </a:rPr>
              <a:t>3665</a:t>
            </a:r>
            <a:r>
              <a:rPr sz="1700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Calibri"/>
                <a:cs typeface="Calibri"/>
              </a:rPr>
              <a:t>Bonita</a:t>
            </a:r>
            <a:r>
              <a:rPr sz="1700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D0D0D"/>
                </a:solidFill>
                <a:latin typeface="Calibri"/>
                <a:cs typeface="Calibri"/>
              </a:rPr>
              <a:t>Beach</a:t>
            </a:r>
            <a:r>
              <a:rPr sz="1700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0D0D0D"/>
                </a:solidFill>
                <a:latin typeface="Calibri"/>
                <a:cs typeface="Calibri"/>
              </a:rPr>
              <a:t>Road,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700" dirty="0">
                <a:solidFill>
                  <a:srgbClr val="0D0D0D"/>
                </a:solidFill>
                <a:latin typeface="Calibri"/>
                <a:cs typeface="Calibri"/>
              </a:rPr>
              <a:t>Suite</a:t>
            </a:r>
            <a:r>
              <a:rPr sz="1700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0D0D0D"/>
                </a:solidFill>
                <a:latin typeface="Calibri"/>
                <a:cs typeface="Calibri"/>
              </a:rPr>
              <a:t>1-</a:t>
            </a:r>
            <a:r>
              <a:rPr sz="1700" spc="-50" dirty="0">
                <a:solidFill>
                  <a:srgbClr val="0D0D0D"/>
                </a:solidFill>
                <a:latin typeface="Calibri"/>
                <a:cs typeface="Calibri"/>
              </a:rPr>
              <a:t>3</a:t>
            </a:r>
            <a:endParaRPr sz="1700">
              <a:latin typeface="Calibri"/>
              <a:cs typeface="Calibri"/>
            </a:endParaRPr>
          </a:p>
          <a:p>
            <a:pPr marL="12700" marR="41910">
              <a:lnSpc>
                <a:spcPct val="144100"/>
              </a:lnSpc>
            </a:pPr>
            <a:r>
              <a:rPr sz="1700" spc="-10" dirty="0">
                <a:solidFill>
                  <a:srgbClr val="0D0D0D"/>
                </a:solidFill>
                <a:latin typeface="Calibri"/>
                <a:cs typeface="Calibri"/>
              </a:rPr>
              <a:t>Bonita</a:t>
            </a:r>
            <a:r>
              <a:rPr sz="17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Calibri"/>
                <a:cs typeface="Calibri"/>
              </a:rPr>
              <a:t>Springs,</a:t>
            </a:r>
            <a:r>
              <a:rPr sz="1700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D0D0D"/>
                </a:solidFill>
                <a:latin typeface="Calibri"/>
                <a:cs typeface="Calibri"/>
              </a:rPr>
              <a:t>FL</a:t>
            </a:r>
            <a:r>
              <a:rPr sz="17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Calibri"/>
                <a:cs typeface="Calibri"/>
              </a:rPr>
              <a:t>34134 </a:t>
            </a:r>
            <a:r>
              <a:rPr sz="17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sales@sostie.com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38235" y="3378384"/>
            <a:ext cx="1909445" cy="185420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SOSTIE</a:t>
            </a:r>
            <a:r>
              <a:rPr sz="1700" b="1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sz="1700" b="1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D0D0D"/>
                </a:solidFill>
                <a:latin typeface="Calibri"/>
                <a:cs typeface="Calibri"/>
              </a:rPr>
              <a:t>LITHUANIA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700" spc="-10" dirty="0">
                <a:solidFill>
                  <a:srgbClr val="0D0D0D"/>
                </a:solidFill>
                <a:latin typeface="Calibri"/>
                <a:cs typeface="Calibri"/>
              </a:rPr>
              <a:t>SOSTIE</a:t>
            </a:r>
            <a:r>
              <a:rPr sz="1700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0D0D0D"/>
                </a:solidFill>
                <a:latin typeface="Calibri"/>
                <a:cs typeface="Calibri"/>
              </a:rPr>
              <a:t>UAB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700" spc="-20" dirty="0">
                <a:solidFill>
                  <a:srgbClr val="0D0D0D"/>
                </a:solidFill>
                <a:latin typeface="Calibri"/>
                <a:cs typeface="Calibri"/>
              </a:rPr>
              <a:t>J.Savickio</a:t>
            </a:r>
            <a:r>
              <a:rPr sz="17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0D0D0D"/>
                </a:solidFill>
                <a:latin typeface="Calibri"/>
                <a:cs typeface="Calibri"/>
              </a:rPr>
              <a:t>g.4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700" spc="-90" dirty="0">
                <a:solidFill>
                  <a:srgbClr val="0D0D0D"/>
                </a:solidFill>
                <a:latin typeface="Calibri"/>
                <a:cs typeface="Calibri"/>
              </a:rPr>
              <a:t>LT-</a:t>
            </a:r>
            <a:r>
              <a:rPr sz="1700" spc="-35" dirty="0">
                <a:solidFill>
                  <a:srgbClr val="0D0D0D"/>
                </a:solidFill>
                <a:latin typeface="Calibri"/>
                <a:cs typeface="Calibri"/>
              </a:rPr>
              <a:t>01108</a:t>
            </a:r>
            <a:r>
              <a:rPr sz="17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Calibri"/>
                <a:cs typeface="Calibri"/>
              </a:rPr>
              <a:t>Vilnius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7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sales@sostie.com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38235" y="5357241"/>
            <a:ext cx="133604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0D0D0D"/>
                </a:solidFill>
                <a:latin typeface="Calibri"/>
                <a:cs typeface="Calibri"/>
              </a:rPr>
              <a:t>+37060500951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0294" y="5943600"/>
            <a:ext cx="2400802" cy="29260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313433" y="5873902"/>
            <a:ext cx="2331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http://www.sostie.com/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11494" y="5955791"/>
            <a:ext cx="4636510" cy="29260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100696" y="5886094"/>
            <a:ext cx="450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</a:t>
            </a:r>
            <a:r>
              <a:rPr sz="1800" b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www.linkedin.com/company/sostie-</a:t>
            </a:r>
            <a:r>
              <a:rPr sz="18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inc/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11</a:t>
            </a:fld>
            <a:r>
              <a:rPr spc="-10" dirty="0"/>
              <a:t>/11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1"/>
            <a:ext cx="3703320" cy="95885"/>
          </a:xfrm>
          <a:custGeom>
            <a:avLst/>
            <a:gdLst/>
            <a:ahLst/>
            <a:cxnLst/>
            <a:rect l="l" t="t" r="r" b="b"/>
            <a:pathLst>
              <a:path w="3703320" h="95884">
                <a:moveTo>
                  <a:pt x="3703320" y="0"/>
                </a:moveTo>
                <a:lnTo>
                  <a:pt x="0" y="0"/>
                </a:lnTo>
                <a:lnTo>
                  <a:pt x="0" y="95756"/>
                </a:lnTo>
                <a:lnTo>
                  <a:pt x="3703320" y="95756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49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4"/>
                </a:lnTo>
                <a:lnTo>
                  <a:pt x="3703320" y="98554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198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41"/>
                </a:lnTo>
                <a:lnTo>
                  <a:pt x="3703319" y="91441"/>
                </a:lnTo>
                <a:lnTo>
                  <a:pt x="3703319" y="0"/>
                </a:lnTo>
                <a:close/>
              </a:path>
            </a:pathLst>
          </a:custGeom>
          <a:solidFill>
            <a:srgbClr val="EC8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87"/>
            <a:ext cx="12192000" cy="368935"/>
          </a:xfrm>
          <a:custGeom>
            <a:avLst/>
            <a:gdLst/>
            <a:ahLst/>
            <a:cxnLst/>
            <a:rect l="l" t="t" r="r" b="b"/>
            <a:pathLst>
              <a:path w="12192000" h="368934">
                <a:moveTo>
                  <a:pt x="12192000" y="0"/>
                </a:moveTo>
                <a:lnTo>
                  <a:pt x="0" y="0"/>
                </a:lnTo>
                <a:lnTo>
                  <a:pt x="0" y="368579"/>
                </a:lnTo>
                <a:lnTo>
                  <a:pt x="12192000" y="3685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6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49344" y="6481368"/>
            <a:ext cx="3863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urcing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rategies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xcellence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Sostie!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1225550"/>
            <a:chOff x="0" y="0"/>
            <a:chExt cx="12192000" cy="12255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12252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0" y="406908"/>
              <a:ext cx="2019300" cy="39319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511" rIns="0" bIns="0" rtlCol="0">
            <a:spAutoFit/>
          </a:bodyPr>
          <a:lstStyle/>
          <a:p>
            <a:pPr marL="245999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spc="-190" dirty="0"/>
              <a:t> </a:t>
            </a:r>
            <a:r>
              <a:rPr spc="-35" dirty="0"/>
              <a:t>US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2031" y="121920"/>
            <a:ext cx="1705355" cy="98145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92251" y="1621536"/>
            <a:ext cx="11186160" cy="1464310"/>
            <a:chOff x="492251" y="1621536"/>
            <a:chExt cx="11186160" cy="1464310"/>
          </a:xfrm>
        </p:grpSpPr>
        <p:sp>
          <p:nvSpPr>
            <p:cNvPr id="13" name="object 13"/>
            <p:cNvSpPr/>
            <p:nvPr/>
          </p:nvSpPr>
          <p:spPr>
            <a:xfrm>
              <a:off x="492251" y="1621536"/>
              <a:ext cx="11186160" cy="1464310"/>
            </a:xfrm>
            <a:custGeom>
              <a:avLst/>
              <a:gdLst/>
              <a:ahLst/>
              <a:cxnLst/>
              <a:rect l="l" t="t" r="r" b="b"/>
              <a:pathLst>
                <a:path w="11186160" h="1464310">
                  <a:moveTo>
                    <a:pt x="11039348" y="0"/>
                  </a:moveTo>
                  <a:lnTo>
                    <a:pt x="146380" y="0"/>
                  </a:lnTo>
                  <a:lnTo>
                    <a:pt x="100114" y="7492"/>
                  </a:lnTo>
                  <a:lnTo>
                    <a:pt x="59931" y="28193"/>
                  </a:lnTo>
                  <a:lnTo>
                    <a:pt x="28244" y="59943"/>
                  </a:lnTo>
                  <a:lnTo>
                    <a:pt x="7467" y="100075"/>
                  </a:lnTo>
                  <a:lnTo>
                    <a:pt x="0" y="146430"/>
                  </a:lnTo>
                  <a:lnTo>
                    <a:pt x="0" y="1317625"/>
                  </a:lnTo>
                  <a:lnTo>
                    <a:pt x="7467" y="1363852"/>
                  </a:lnTo>
                  <a:lnTo>
                    <a:pt x="28244" y="1403985"/>
                  </a:lnTo>
                  <a:lnTo>
                    <a:pt x="59931" y="1435735"/>
                  </a:lnTo>
                  <a:lnTo>
                    <a:pt x="100114" y="1456563"/>
                  </a:lnTo>
                  <a:lnTo>
                    <a:pt x="146380" y="1463928"/>
                  </a:lnTo>
                  <a:lnTo>
                    <a:pt x="11039348" y="1463928"/>
                  </a:lnTo>
                  <a:lnTo>
                    <a:pt x="11085576" y="1456563"/>
                  </a:lnTo>
                  <a:lnTo>
                    <a:pt x="11125708" y="1435735"/>
                  </a:lnTo>
                  <a:lnTo>
                    <a:pt x="11157458" y="1403985"/>
                  </a:lnTo>
                  <a:lnTo>
                    <a:pt x="11178159" y="1363852"/>
                  </a:lnTo>
                  <a:lnTo>
                    <a:pt x="11185652" y="1317625"/>
                  </a:lnTo>
                  <a:lnTo>
                    <a:pt x="11185652" y="146430"/>
                  </a:lnTo>
                  <a:lnTo>
                    <a:pt x="11178159" y="100075"/>
                  </a:lnTo>
                  <a:lnTo>
                    <a:pt x="11157458" y="59943"/>
                  </a:lnTo>
                  <a:lnTo>
                    <a:pt x="11125708" y="28193"/>
                  </a:lnTo>
                  <a:lnTo>
                    <a:pt x="11085576" y="7492"/>
                  </a:lnTo>
                  <a:lnTo>
                    <a:pt x="110393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" y="1955292"/>
              <a:ext cx="771144" cy="7711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77466" y="1879825"/>
            <a:ext cx="9779635" cy="73533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200" spc="-60" dirty="0">
                <a:latin typeface="Calibri"/>
                <a:cs typeface="Calibri"/>
              </a:rPr>
              <a:t>We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define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ourselves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</a:t>
            </a:r>
            <a:r>
              <a:rPr sz="220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client</a:t>
            </a:r>
            <a:r>
              <a:rPr sz="22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orientated</a:t>
            </a:r>
            <a:r>
              <a:rPr sz="22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Speciality</a:t>
            </a:r>
            <a:r>
              <a:rPr sz="22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Chemicals</a:t>
            </a:r>
            <a:r>
              <a:rPr sz="22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Provider</a:t>
            </a:r>
            <a:r>
              <a:rPr sz="2200" spc="-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love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200" spc="-10" dirty="0">
                <a:latin typeface="Calibri"/>
                <a:cs typeface="Calibri"/>
              </a:rPr>
              <a:t>source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speciality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chemicals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well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available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world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market!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2251" y="4730496"/>
            <a:ext cx="11186160" cy="1464310"/>
          </a:xfrm>
          <a:custGeom>
            <a:avLst/>
            <a:gdLst/>
            <a:ahLst/>
            <a:cxnLst/>
            <a:rect l="l" t="t" r="r" b="b"/>
            <a:pathLst>
              <a:path w="11186160" h="1464310">
                <a:moveTo>
                  <a:pt x="11039221" y="0"/>
                </a:moveTo>
                <a:lnTo>
                  <a:pt x="146380" y="0"/>
                </a:lnTo>
                <a:lnTo>
                  <a:pt x="100114" y="7492"/>
                </a:lnTo>
                <a:lnTo>
                  <a:pt x="59931" y="28193"/>
                </a:lnTo>
                <a:lnTo>
                  <a:pt x="28244" y="59943"/>
                </a:lnTo>
                <a:lnTo>
                  <a:pt x="7467" y="100075"/>
                </a:lnTo>
                <a:lnTo>
                  <a:pt x="0" y="146430"/>
                </a:lnTo>
                <a:lnTo>
                  <a:pt x="0" y="1317574"/>
                </a:lnTo>
                <a:lnTo>
                  <a:pt x="7467" y="1363840"/>
                </a:lnTo>
                <a:lnTo>
                  <a:pt x="28244" y="1404035"/>
                </a:lnTo>
                <a:lnTo>
                  <a:pt x="59931" y="1435722"/>
                </a:lnTo>
                <a:lnTo>
                  <a:pt x="100114" y="1456499"/>
                </a:lnTo>
                <a:lnTo>
                  <a:pt x="146380" y="1463967"/>
                </a:lnTo>
                <a:lnTo>
                  <a:pt x="11039221" y="1463967"/>
                </a:lnTo>
                <a:lnTo>
                  <a:pt x="11085576" y="1456499"/>
                </a:lnTo>
                <a:lnTo>
                  <a:pt x="11125708" y="1435722"/>
                </a:lnTo>
                <a:lnTo>
                  <a:pt x="11157458" y="1404035"/>
                </a:lnTo>
                <a:lnTo>
                  <a:pt x="11178159" y="1363840"/>
                </a:lnTo>
                <a:lnTo>
                  <a:pt x="11185652" y="1317574"/>
                </a:lnTo>
                <a:lnTo>
                  <a:pt x="11185652" y="146430"/>
                </a:lnTo>
                <a:lnTo>
                  <a:pt x="11178159" y="100075"/>
                </a:lnTo>
                <a:lnTo>
                  <a:pt x="11157458" y="59943"/>
                </a:lnTo>
                <a:lnTo>
                  <a:pt x="11125708" y="28193"/>
                </a:lnTo>
                <a:lnTo>
                  <a:pt x="11085576" y="7492"/>
                </a:lnTo>
                <a:lnTo>
                  <a:pt x="1103922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64894" y="5017109"/>
            <a:ext cx="998029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Our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goal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help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chemical,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pharmaceutical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cosmetical</a:t>
            </a:r>
            <a:r>
              <a:rPr sz="2200" spc="-10" dirty="0">
                <a:latin typeface="Calibri"/>
                <a:cs typeface="Calibri"/>
              </a:rPr>
              <a:t> companies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become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more </a:t>
            </a:r>
            <a:r>
              <a:rPr sz="2200" dirty="0">
                <a:latin typeface="Calibri"/>
                <a:cs typeface="Calibri"/>
              </a:rPr>
              <a:t>Independent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from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China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India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local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alternative</a:t>
            </a:r>
            <a:r>
              <a:rPr sz="2200" spc="-10" dirty="0">
                <a:latin typeface="Calibri"/>
                <a:cs typeface="Calibri"/>
              </a:rPr>
              <a:t> suppliers!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972" y="5006340"/>
            <a:ext cx="914400" cy="9144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308460" y="6463690"/>
            <a:ext cx="461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2/11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60491" y="3273552"/>
            <a:ext cx="1271015" cy="1183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0827" y="4575098"/>
            <a:ext cx="1504315" cy="325755"/>
          </a:xfrm>
          <a:custGeom>
            <a:avLst/>
            <a:gdLst/>
            <a:ahLst/>
            <a:cxnLst/>
            <a:rect l="l" t="t" r="r" b="b"/>
            <a:pathLst>
              <a:path w="1504314" h="325754">
                <a:moveTo>
                  <a:pt x="1422549" y="0"/>
                </a:moveTo>
                <a:lnTo>
                  <a:pt x="81381" y="0"/>
                </a:lnTo>
                <a:lnTo>
                  <a:pt x="51499" y="13987"/>
                </a:lnTo>
                <a:lnTo>
                  <a:pt x="25431" y="50863"/>
                </a:lnTo>
                <a:lnTo>
                  <a:pt x="6993" y="102998"/>
                </a:lnTo>
                <a:lnTo>
                  <a:pt x="0" y="162763"/>
                </a:lnTo>
                <a:lnTo>
                  <a:pt x="6993" y="222527"/>
                </a:lnTo>
                <a:lnTo>
                  <a:pt x="25431" y="274662"/>
                </a:lnTo>
                <a:lnTo>
                  <a:pt x="51499" y="311539"/>
                </a:lnTo>
                <a:lnTo>
                  <a:pt x="81381" y="325526"/>
                </a:lnTo>
                <a:lnTo>
                  <a:pt x="1422549" y="325526"/>
                </a:lnTo>
                <a:lnTo>
                  <a:pt x="1452432" y="311539"/>
                </a:lnTo>
                <a:lnTo>
                  <a:pt x="1478499" y="274662"/>
                </a:lnTo>
                <a:lnTo>
                  <a:pt x="1496937" y="222527"/>
                </a:lnTo>
                <a:lnTo>
                  <a:pt x="1503931" y="162763"/>
                </a:lnTo>
                <a:lnTo>
                  <a:pt x="1496937" y="102998"/>
                </a:lnTo>
                <a:lnTo>
                  <a:pt x="1478499" y="50863"/>
                </a:lnTo>
                <a:lnTo>
                  <a:pt x="1452432" y="13987"/>
                </a:lnTo>
                <a:lnTo>
                  <a:pt x="1422549" y="0"/>
                </a:lnTo>
                <a:close/>
              </a:path>
            </a:pathLst>
          </a:custGeom>
          <a:solidFill>
            <a:srgbClr val="FAC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531" y="457201"/>
            <a:ext cx="3703320" cy="95885"/>
          </a:xfrm>
          <a:custGeom>
            <a:avLst/>
            <a:gdLst/>
            <a:ahLst/>
            <a:cxnLst/>
            <a:rect l="l" t="t" r="r" b="b"/>
            <a:pathLst>
              <a:path w="3703320" h="95884">
                <a:moveTo>
                  <a:pt x="3703320" y="0"/>
                </a:moveTo>
                <a:lnTo>
                  <a:pt x="0" y="0"/>
                </a:lnTo>
                <a:lnTo>
                  <a:pt x="0" y="95756"/>
                </a:lnTo>
                <a:lnTo>
                  <a:pt x="3703320" y="95756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49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4"/>
                </a:lnTo>
                <a:lnTo>
                  <a:pt x="3703320" y="98554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291" y="457198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41"/>
                </a:lnTo>
                <a:lnTo>
                  <a:pt x="3703319" y="91441"/>
                </a:lnTo>
                <a:lnTo>
                  <a:pt x="3703319" y="0"/>
                </a:lnTo>
                <a:close/>
              </a:path>
            </a:pathLst>
          </a:custGeom>
          <a:solidFill>
            <a:srgbClr val="EC8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489187"/>
            <a:ext cx="12192000" cy="368935"/>
          </a:xfrm>
          <a:custGeom>
            <a:avLst/>
            <a:gdLst/>
            <a:ahLst/>
            <a:cxnLst/>
            <a:rect l="l" t="t" r="r" b="b"/>
            <a:pathLst>
              <a:path w="12192000" h="368934">
                <a:moveTo>
                  <a:pt x="12192000" y="0"/>
                </a:moveTo>
                <a:lnTo>
                  <a:pt x="0" y="0"/>
                </a:lnTo>
                <a:lnTo>
                  <a:pt x="0" y="368579"/>
                </a:lnTo>
                <a:lnTo>
                  <a:pt x="12192000" y="3685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6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1225550"/>
            <a:chOff x="0" y="0"/>
            <a:chExt cx="12192000" cy="12255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12252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6700" y="381000"/>
              <a:ext cx="4102100" cy="4953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511" rIns="0" bIns="0" rtlCol="0">
            <a:spAutoFit/>
          </a:bodyPr>
          <a:lstStyle/>
          <a:p>
            <a:pPr marL="13963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Background</a:t>
            </a:r>
            <a:r>
              <a:rPr spc="-114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10" dirty="0"/>
              <a:t>SOSTIE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2031" y="121920"/>
            <a:ext cx="1705355" cy="98145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0" y="1414272"/>
            <a:ext cx="12189460" cy="3917950"/>
          </a:xfrm>
          <a:custGeom>
            <a:avLst/>
            <a:gdLst/>
            <a:ahLst/>
            <a:cxnLst/>
            <a:rect l="l" t="t" r="r" b="b"/>
            <a:pathLst>
              <a:path w="12189460" h="3917950">
                <a:moveTo>
                  <a:pt x="0" y="3917568"/>
                </a:moveTo>
                <a:lnTo>
                  <a:pt x="0" y="0"/>
                </a:lnTo>
                <a:lnTo>
                  <a:pt x="12188952" y="0"/>
                </a:lnTo>
                <a:lnTo>
                  <a:pt x="12188952" y="3917568"/>
                </a:lnTo>
                <a:lnTo>
                  <a:pt x="0" y="3917568"/>
                </a:lnTo>
                <a:close/>
              </a:path>
            </a:pathLst>
          </a:custGeom>
          <a:solidFill>
            <a:srgbClr val="375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6756" y="1486457"/>
            <a:ext cx="4289044" cy="310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Team:</a:t>
            </a:r>
            <a:endParaRPr sz="2800" dirty="0">
              <a:latin typeface="Calibri"/>
              <a:cs typeface="Calibri"/>
            </a:endParaRPr>
          </a:p>
          <a:p>
            <a:pPr marL="334010" indent="-321310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33401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Michael</a:t>
            </a:r>
            <a:r>
              <a:rPr sz="2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Hanzl</a:t>
            </a:r>
            <a:endParaRPr sz="2800" dirty="0">
              <a:latin typeface="Calibri"/>
              <a:cs typeface="Calibri"/>
            </a:endParaRPr>
          </a:p>
          <a:p>
            <a:pPr marL="334010" indent="-321310">
              <a:lnSpc>
                <a:spcPct val="100000"/>
              </a:lnSpc>
              <a:spcBef>
                <a:spcPts val="100"/>
              </a:spcBef>
              <a:buFont typeface="Calibri"/>
              <a:buChar char="-"/>
              <a:tabLst>
                <a:tab pos="334010" algn="l"/>
              </a:tabLst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Doris </a:t>
            </a:r>
            <a:r>
              <a:rPr lang="en-US" sz="2800" b="1" spc="-65" dirty="0" err="1">
                <a:solidFill>
                  <a:srgbClr val="FFFFFF"/>
                </a:solidFill>
                <a:latin typeface="Calibri"/>
                <a:cs typeface="Calibri"/>
              </a:rPr>
              <a:t>Hanzl</a:t>
            </a:r>
            <a:endParaRPr sz="2800" dirty="0">
              <a:latin typeface="Calibri"/>
              <a:cs typeface="Calibri"/>
            </a:endParaRPr>
          </a:p>
          <a:p>
            <a:pPr marL="334010" indent="-321310">
              <a:lnSpc>
                <a:spcPct val="100000"/>
              </a:lnSpc>
              <a:spcBef>
                <a:spcPts val="105"/>
              </a:spcBef>
              <a:buFont typeface="Calibri"/>
              <a:buChar char="-"/>
              <a:tabLst>
                <a:tab pos="334010" algn="l"/>
              </a:tabLst>
            </a:pP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Wolfgang </a:t>
            </a:r>
            <a:r>
              <a:rPr lang="en-US" sz="2800" b="1" dirty="0" err="1">
                <a:solidFill>
                  <a:srgbClr val="FFFFFF"/>
                </a:solidFill>
                <a:latin typeface="Calibri"/>
                <a:cs typeface="Calibri"/>
              </a:rPr>
              <a:t>Triebl</a:t>
            </a:r>
            <a:endParaRPr sz="2800" dirty="0">
              <a:latin typeface="Calibri"/>
              <a:cs typeface="Calibri"/>
            </a:endParaRPr>
          </a:p>
          <a:p>
            <a:pPr marL="334010" indent="-321310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33401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Marta</a:t>
            </a:r>
            <a:r>
              <a:rPr sz="280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Karchkhadze</a:t>
            </a:r>
            <a:endParaRPr sz="2800" dirty="0">
              <a:latin typeface="Calibri"/>
              <a:cs typeface="Calibri"/>
            </a:endParaRPr>
          </a:p>
          <a:p>
            <a:pPr marL="334010" indent="-321310">
              <a:lnSpc>
                <a:spcPct val="100000"/>
              </a:lnSpc>
              <a:spcBef>
                <a:spcPts val="105"/>
              </a:spcBef>
              <a:buFont typeface="Calibri"/>
              <a:buChar char="-"/>
              <a:tabLst>
                <a:tab pos="334010" algn="l"/>
              </a:tabLst>
            </a:pP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Ekaterina </a:t>
            </a:r>
            <a:r>
              <a:rPr lang="en-US" sz="2800" b="1" dirty="0" err="1">
                <a:solidFill>
                  <a:srgbClr val="FFFFFF"/>
                </a:solidFill>
                <a:latin typeface="Calibri"/>
                <a:cs typeface="Calibri"/>
              </a:rPr>
              <a:t>Krasnocharova</a:t>
            </a:r>
            <a:endParaRPr lang="en-US" sz="2800" dirty="0">
              <a:latin typeface="Calibri"/>
              <a:cs typeface="Calibri"/>
            </a:endParaRPr>
          </a:p>
          <a:p>
            <a:pPr marL="334010" indent="-321310">
              <a:lnSpc>
                <a:spcPct val="100000"/>
              </a:lnSpc>
              <a:spcBef>
                <a:spcPts val="110"/>
              </a:spcBef>
              <a:buFont typeface="Calibri"/>
              <a:buChar char="-"/>
              <a:tabLst>
                <a:tab pos="334010" algn="l"/>
              </a:tabLst>
            </a:pP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Paul Lockyer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3</a:t>
            </a:fld>
            <a:r>
              <a:rPr spc="-10" dirty="0"/>
              <a:t>/11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953000" y="1606296"/>
            <a:ext cx="4648200" cy="3032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4010" indent="-321310">
              <a:lnSpc>
                <a:spcPct val="100000"/>
              </a:lnSpc>
              <a:spcBef>
                <a:spcPts val="105"/>
              </a:spcBef>
              <a:buFont typeface="Calibri"/>
              <a:buChar char="-"/>
              <a:tabLst>
                <a:tab pos="334010" algn="l"/>
              </a:tabLst>
            </a:pP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CEO</a:t>
            </a:r>
            <a:endParaRPr sz="3200" dirty="0">
              <a:latin typeface="Calibri"/>
              <a:cs typeface="Calibri"/>
            </a:endParaRPr>
          </a:p>
          <a:p>
            <a:pPr marL="334010" indent="-321310">
              <a:lnSpc>
                <a:spcPct val="100000"/>
              </a:lnSpc>
              <a:spcBef>
                <a:spcPts val="100"/>
              </a:spcBef>
              <a:buFont typeface="Calibri"/>
              <a:buChar char="-"/>
              <a:tabLst>
                <a:tab pos="33401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Calibri"/>
                <a:cs typeface="Calibri"/>
              </a:rPr>
              <a:t>CFO</a:t>
            </a:r>
            <a:endParaRPr sz="3200" dirty="0">
              <a:latin typeface="Calibri"/>
              <a:cs typeface="Calibri"/>
            </a:endParaRPr>
          </a:p>
          <a:p>
            <a:pPr marL="334010" indent="-321310">
              <a:lnSpc>
                <a:spcPct val="100000"/>
              </a:lnSpc>
              <a:spcBef>
                <a:spcPts val="100"/>
              </a:spcBef>
              <a:buFont typeface="Calibri"/>
              <a:buChar char="-"/>
              <a:tabLst>
                <a:tab pos="33401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Calibri"/>
                <a:cs typeface="Calibri"/>
              </a:rPr>
              <a:t>BD</a:t>
            </a:r>
            <a:r>
              <a:rPr lang="en-GB" sz="3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3200" b="1" spc="-10" dirty="0">
                <a:solidFill>
                  <a:srgbClr val="FFFFFF"/>
                </a:solidFill>
                <a:latin typeface="Calibri"/>
                <a:cs typeface="Calibri"/>
              </a:rPr>
              <a:t>Industrial</a:t>
            </a:r>
            <a:r>
              <a:rPr lang="en-GB" sz="32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3200" b="1" spc="-10" dirty="0">
                <a:solidFill>
                  <a:srgbClr val="FFFFFF"/>
                </a:solidFill>
                <a:latin typeface="Calibri"/>
                <a:cs typeface="Calibri"/>
              </a:rPr>
              <a:t>Chemicals</a:t>
            </a:r>
            <a:endParaRPr lang="en-GB" sz="3200" dirty="0">
              <a:latin typeface="Calibri"/>
              <a:cs typeface="Calibri"/>
            </a:endParaRPr>
          </a:p>
          <a:p>
            <a:pPr marL="334010" indent="-321310">
              <a:lnSpc>
                <a:spcPct val="100000"/>
              </a:lnSpc>
              <a:spcBef>
                <a:spcPts val="110"/>
              </a:spcBef>
              <a:buFont typeface="Calibri"/>
              <a:buChar char="-"/>
              <a:tabLst>
                <a:tab pos="33401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Calibri"/>
                <a:cs typeface="Calibri"/>
              </a:rPr>
              <a:t>Sourcing Specialist</a:t>
            </a:r>
            <a:endParaRPr sz="3200" dirty="0">
              <a:latin typeface="Calibri"/>
              <a:cs typeface="Calibri"/>
            </a:endParaRPr>
          </a:p>
          <a:p>
            <a:pPr marL="334010" indent="-321310">
              <a:lnSpc>
                <a:spcPct val="100000"/>
              </a:lnSpc>
              <a:spcBef>
                <a:spcPts val="95"/>
              </a:spcBef>
              <a:buFont typeface="Calibri"/>
              <a:buChar char="-"/>
              <a:tabLst>
                <a:tab pos="334010" algn="l"/>
              </a:tabLst>
            </a:pPr>
            <a:r>
              <a:rPr lang="en-US" sz="3200" b="1" spc="-25" dirty="0">
                <a:solidFill>
                  <a:srgbClr val="FFFFFF"/>
                </a:solidFill>
                <a:latin typeface="Calibri"/>
                <a:cs typeface="Calibri"/>
              </a:rPr>
              <a:t>Business Development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4010" algn="l"/>
              </a:tabLst>
            </a:pPr>
            <a:r>
              <a:rPr lang="en-GE" sz="3200" b="1" spc="-25" dirty="0">
                <a:solidFill>
                  <a:srgbClr val="FFFFFF"/>
                </a:solidFill>
                <a:latin typeface="Calibri"/>
                <a:cs typeface="Calibri"/>
              </a:rPr>
              <a:t>-  Business Development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8676" y="5467908"/>
            <a:ext cx="745426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95"/>
              </a:spcBef>
            </a:pP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We</a:t>
            </a:r>
            <a:r>
              <a:rPr sz="1600" b="1"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are</a:t>
            </a:r>
            <a:r>
              <a:rPr sz="1600" b="1" spc="-4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a</a:t>
            </a:r>
            <a:r>
              <a:rPr sz="1600" b="1" spc="-2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dynamic,</a:t>
            </a:r>
            <a:r>
              <a:rPr sz="1600" b="1" spc="-4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motivated</a:t>
            </a:r>
            <a:r>
              <a:rPr sz="1600" b="1" spc="-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and</a:t>
            </a:r>
            <a:r>
              <a:rPr sz="1600" b="1" spc="-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ahoma"/>
                <a:cs typeface="Tahoma"/>
              </a:rPr>
              <a:t>sophisticated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team</a:t>
            </a:r>
            <a:r>
              <a:rPr sz="1600" b="1" spc="-4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with</a:t>
            </a:r>
            <a:r>
              <a:rPr sz="1600" b="1" spc="-4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a</a:t>
            </a:r>
            <a:r>
              <a:rPr sz="1600" b="1" spc="-2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high</a:t>
            </a:r>
            <a:r>
              <a:rPr sz="1600" b="1" spc="-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level</a:t>
            </a:r>
            <a:r>
              <a:rPr sz="1600" b="1"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333333"/>
                </a:solidFill>
                <a:latin typeface="Tahoma"/>
                <a:cs typeface="Tahoma"/>
              </a:rPr>
              <a:t>of</a:t>
            </a:r>
            <a:endParaRPr sz="1600">
              <a:latin typeface="Tahoma"/>
              <a:cs typeface="Tahoma"/>
            </a:endParaRPr>
          </a:p>
          <a:p>
            <a:pPr marL="52069">
              <a:lnSpc>
                <a:spcPts val="1910"/>
              </a:lnSpc>
            </a:pPr>
            <a:r>
              <a:rPr sz="1600" b="1" spc="-10" dirty="0">
                <a:solidFill>
                  <a:srgbClr val="333333"/>
                </a:solidFill>
                <a:latin typeface="Tahoma"/>
                <a:cs typeface="Tahoma"/>
              </a:rPr>
              <a:t>experience</a:t>
            </a:r>
            <a:r>
              <a:rPr sz="1600" b="1" spc="-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in the</a:t>
            </a:r>
            <a:r>
              <a:rPr sz="1600" b="1" spc="-4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chemical,</a:t>
            </a:r>
            <a:r>
              <a:rPr sz="1600" b="1" spc="-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ahoma"/>
                <a:cs typeface="Tahoma"/>
              </a:rPr>
              <a:t>pharmaceutical</a:t>
            </a:r>
            <a:r>
              <a:rPr sz="1600" b="1" spc="-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ahoma"/>
                <a:cs typeface="Tahoma"/>
              </a:rPr>
              <a:t>&amp;</a:t>
            </a:r>
            <a:r>
              <a:rPr sz="1600" b="1" spc="-10" dirty="0">
                <a:solidFill>
                  <a:srgbClr val="333333"/>
                </a:solidFill>
                <a:latin typeface="Tahoma"/>
                <a:cs typeface="Tahoma"/>
              </a:rPr>
              <a:t> biotechnological</a:t>
            </a:r>
            <a:r>
              <a:rPr sz="1600" b="1" spc="-2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ahoma"/>
                <a:cs typeface="Tahoma"/>
              </a:rPr>
              <a:t>industry.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1"/>
            <a:ext cx="3703320" cy="95885"/>
          </a:xfrm>
          <a:custGeom>
            <a:avLst/>
            <a:gdLst/>
            <a:ahLst/>
            <a:cxnLst/>
            <a:rect l="l" t="t" r="r" b="b"/>
            <a:pathLst>
              <a:path w="3703320" h="95884">
                <a:moveTo>
                  <a:pt x="3703320" y="0"/>
                </a:moveTo>
                <a:lnTo>
                  <a:pt x="0" y="0"/>
                </a:lnTo>
                <a:lnTo>
                  <a:pt x="0" y="95756"/>
                </a:lnTo>
                <a:lnTo>
                  <a:pt x="3703320" y="95756"/>
                </a:lnTo>
                <a:lnTo>
                  <a:pt x="3703320" y="0"/>
                </a:lnTo>
                <a:close/>
              </a:path>
            </a:pathLst>
          </a:custGeom>
          <a:solidFill>
            <a:srgbClr val="465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49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4"/>
                </a:lnTo>
                <a:lnTo>
                  <a:pt x="3703320" y="98554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198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41"/>
                </a:lnTo>
                <a:lnTo>
                  <a:pt x="3703319" y="91441"/>
                </a:lnTo>
                <a:lnTo>
                  <a:pt x="3703319" y="0"/>
                </a:lnTo>
                <a:close/>
              </a:path>
            </a:pathLst>
          </a:custGeom>
          <a:solidFill>
            <a:srgbClr val="EC8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87"/>
            <a:ext cx="12192000" cy="368935"/>
          </a:xfrm>
          <a:custGeom>
            <a:avLst/>
            <a:gdLst/>
            <a:ahLst/>
            <a:cxnLst/>
            <a:rect l="l" t="t" r="r" b="b"/>
            <a:pathLst>
              <a:path w="12192000" h="368934">
                <a:moveTo>
                  <a:pt x="12192000" y="0"/>
                </a:moveTo>
                <a:lnTo>
                  <a:pt x="0" y="0"/>
                </a:lnTo>
                <a:lnTo>
                  <a:pt x="0" y="368579"/>
                </a:lnTo>
                <a:lnTo>
                  <a:pt x="12192000" y="3685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6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1225550"/>
            <a:chOff x="0" y="0"/>
            <a:chExt cx="12192000" cy="12255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12252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7092" y="393191"/>
              <a:ext cx="2388108" cy="40690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511" rIns="0" bIns="0" rtlCol="0">
            <a:spAutoFit/>
          </a:bodyPr>
          <a:lstStyle/>
          <a:p>
            <a:pPr marL="2270125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100" dirty="0"/>
              <a:t> </a:t>
            </a:r>
            <a:r>
              <a:rPr spc="-10" dirty="0"/>
              <a:t>Services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2031" y="121920"/>
            <a:ext cx="1705355" cy="98145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95300" y="1539239"/>
            <a:ext cx="11201400" cy="789305"/>
            <a:chOff x="495300" y="1539239"/>
            <a:chExt cx="11201400" cy="789305"/>
          </a:xfrm>
        </p:grpSpPr>
        <p:sp>
          <p:nvSpPr>
            <p:cNvPr id="12" name="object 12"/>
            <p:cNvSpPr/>
            <p:nvPr/>
          </p:nvSpPr>
          <p:spPr>
            <a:xfrm>
              <a:off x="495300" y="1539239"/>
              <a:ext cx="11201400" cy="789305"/>
            </a:xfrm>
            <a:custGeom>
              <a:avLst/>
              <a:gdLst/>
              <a:ahLst/>
              <a:cxnLst/>
              <a:rect l="l" t="t" r="r" b="b"/>
              <a:pathLst>
                <a:path w="11201400" h="789305">
                  <a:moveTo>
                    <a:pt x="11105515" y="0"/>
                  </a:moveTo>
                  <a:lnTo>
                    <a:pt x="78930" y="0"/>
                  </a:lnTo>
                  <a:lnTo>
                    <a:pt x="48209" y="6223"/>
                  </a:lnTo>
                  <a:lnTo>
                    <a:pt x="23114" y="23113"/>
                  </a:lnTo>
                  <a:lnTo>
                    <a:pt x="6197" y="48133"/>
                  </a:lnTo>
                  <a:lnTo>
                    <a:pt x="0" y="78867"/>
                  </a:lnTo>
                  <a:lnTo>
                    <a:pt x="0" y="709930"/>
                  </a:lnTo>
                  <a:lnTo>
                    <a:pt x="6197" y="740663"/>
                  </a:lnTo>
                  <a:lnTo>
                    <a:pt x="23114" y="765810"/>
                  </a:lnTo>
                  <a:lnTo>
                    <a:pt x="48209" y="782701"/>
                  </a:lnTo>
                  <a:lnTo>
                    <a:pt x="78930" y="788924"/>
                  </a:lnTo>
                  <a:lnTo>
                    <a:pt x="11105515" y="788924"/>
                  </a:lnTo>
                  <a:lnTo>
                    <a:pt x="11136122" y="782701"/>
                  </a:lnTo>
                  <a:lnTo>
                    <a:pt x="11161268" y="765810"/>
                  </a:lnTo>
                  <a:lnTo>
                    <a:pt x="11178159" y="740663"/>
                  </a:lnTo>
                  <a:lnTo>
                    <a:pt x="11184382" y="709930"/>
                  </a:lnTo>
                  <a:lnTo>
                    <a:pt x="11184382" y="342519"/>
                  </a:lnTo>
                  <a:lnTo>
                    <a:pt x="11201146" y="342519"/>
                  </a:lnTo>
                  <a:lnTo>
                    <a:pt x="11201146" y="110236"/>
                  </a:lnTo>
                  <a:lnTo>
                    <a:pt x="11184382" y="110236"/>
                  </a:lnTo>
                  <a:lnTo>
                    <a:pt x="11184382" y="78867"/>
                  </a:lnTo>
                  <a:lnTo>
                    <a:pt x="11178159" y="48133"/>
                  </a:lnTo>
                  <a:lnTo>
                    <a:pt x="11161268" y="23113"/>
                  </a:lnTo>
                  <a:lnTo>
                    <a:pt x="11136122" y="6223"/>
                  </a:lnTo>
                  <a:lnTo>
                    <a:pt x="11105515" y="0"/>
                  </a:lnTo>
                  <a:close/>
                </a:path>
              </a:pathLst>
            </a:custGeom>
            <a:solidFill>
              <a:srgbClr val="375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407" y="1714499"/>
              <a:ext cx="4724400" cy="38100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318515" y="2516123"/>
            <a:ext cx="11186160" cy="3602354"/>
          </a:xfrm>
          <a:custGeom>
            <a:avLst/>
            <a:gdLst/>
            <a:ahLst/>
            <a:cxnLst/>
            <a:rect l="l" t="t" r="r" b="b"/>
            <a:pathLst>
              <a:path w="11186160" h="3602354">
                <a:moveTo>
                  <a:pt x="10825480" y="0"/>
                </a:moveTo>
                <a:lnTo>
                  <a:pt x="360146" y="0"/>
                </a:lnTo>
                <a:lnTo>
                  <a:pt x="311277" y="3301"/>
                </a:lnTo>
                <a:lnTo>
                  <a:pt x="264401" y="12826"/>
                </a:lnTo>
                <a:lnTo>
                  <a:pt x="219951" y="28321"/>
                </a:lnTo>
                <a:lnTo>
                  <a:pt x="178371" y="49149"/>
                </a:lnTo>
                <a:lnTo>
                  <a:pt x="140068" y="75056"/>
                </a:lnTo>
                <a:lnTo>
                  <a:pt x="105486" y="105537"/>
                </a:lnTo>
                <a:lnTo>
                  <a:pt x="75044" y="140080"/>
                </a:lnTo>
                <a:lnTo>
                  <a:pt x="49174" y="178435"/>
                </a:lnTo>
                <a:lnTo>
                  <a:pt x="28295" y="219963"/>
                </a:lnTo>
                <a:lnTo>
                  <a:pt x="12865" y="264413"/>
                </a:lnTo>
                <a:lnTo>
                  <a:pt x="3289" y="311403"/>
                </a:lnTo>
                <a:lnTo>
                  <a:pt x="0" y="360172"/>
                </a:lnTo>
                <a:lnTo>
                  <a:pt x="0" y="3241992"/>
                </a:lnTo>
                <a:lnTo>
                  <a:pt x="3289" y="3290874"/>
                </a:lnTo>
                <a:lnTo>
                  <a:pt x="12865" y="3337750"/>
                </a:lnTo>
                <a:lnTo>
                  <a:pt x="28295" y="3382213"/>
                </a:lnTo>
                <a:lnTo>
                  <a:pt x="49174" y="3423805"/>
                </a:lnTo>
                <a:lnTo>
                  <a:pt x="75044" y="3462121"/>
                </a:lnTo>
                <a:lnTo>
                  <a:pt x="105486" y="3496703"/>
                </a:lnTo>
                <a:lnTo>
                  <a:pt x="140068" y="3527158"/>
                </a:lnTo>
                <a:lnTo>
                  <a:pt x="178371" y="3553040"/>
                </a:lnTo>
                <a:lnTo>
                  <a:pt x="219951" y="3573906"/>
                </a:lnTo>
                <a:lnTo>
                  <a:pt x="264401" y="3589350"/>
                </a:lnTo>
                <a:lnTo>
                  <a:pt x="311277" y="3598926"/>
                </a:lnTo>
                <a:lnTo>
                  <a:pt x="360146" y="3602215"/>
                </a:lnTo>
                <a:lnTo>
                  <a:pt x="10825480" y="3602215"/>
                </a:lnTo>
                <a:lnTo>
                  <a:pt x="10874375" y="3598926"/>
                </a:lnTo>
                <a:lnTo>
                  <a:pt x="10921238" y="3589350"/>
                </a:lnTo>
                <a:lnTo>
                  <a:pt x="10965688" y="3573906"/>
                </a:lnTo>
                <a:lnTo>
                  <a:pt x="11007343" y="3553040"/>
                </a:lnTo>
                <a:lnTo>
                  <a:pt x="11045570" y="3527158"/>
                </a:lnTo>
                <a:lnTo>
                  <a:pt x="11080241" y="3496703"/>
                </a:lnTo>
                <a:lnTo>
                  <a:pt x="11110594" y="3462121"/>
                </a:lnTo>
                <a:lnTo>
                  <a:pt x="11136503" y="3423805"/>
                </a:lnTo>
                <a:lnTo>
                  <a:pt x="11157331" y="3382213"/>
                </a:lnTo>
                <a:lnTo>
                  <a:pt x="11172825" y="3337750"/>
                </a:lnTo>
                <a:lnTo>
                  <a:pt x="11182350" y="3290874"/>
                </a:lnTo>
                <a:lnTo>
                  <a:pt x="11185652" y="3241992"/>
                </a:lnTo>
                <a:lnTo>
                  <a:pt x="11185652" y="360172"/>
                </a:lnTo>
                <a:lnTo>
                  <a:pt x="11182350" y="311403"/>
                </a:lnTo>
                <a:lnTo>
                  <a:pt x="11172825" y="264413"/>
                </a:lnTo>
                <a:lnTo>
                  <a:pt x="11157331" y="219963"/>
                </a:lnTo>
                <a:lnTo>
                  <a:pt x="11136503" y="178435"/>
                </a:lnTo>
                <a:lnTo>
                  <a:pt x="11110594" y="140080"/>
                </a:lnTo>
                <a:lnTo>
                  <a:pt x="11080241" y="105537"/>
                </a:lnTo>
                <a:lnTo>
                  <a:pt x="11045570" y="75056"/>
                </a:lnTo>
                <a:lnTo>
                  <a:pt x="11007343" y="49149"/>
                </a:lnTo>
                <a:lnTo>
                  <a:pt x="10965688" y="28321"/>
                </a:lnTo>
                <a:lnTo>
                  <a:pt x="10921238" y="12826"/>
                </a:lnTo>
                <a:lnTo>
                  <a:pt x="10874375" y="3301"/>
                </a:lnTo>
                <a:lnTo>
                  <a:pt x="1082548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5881" y="2667151"/>
            <a:ext cx="10626090" cy="325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0175" indent="-342900">
              <a:lnSpc>
                <a:spcPct val="105900"/>
              </a:lnSpc>
              <a:spcBef>
                <a:spcPts val="100"/>
              </a:spcBef>
              <a:buFont typeface="MS UI Gothic"/>
              <a:buChar char="✓"/>
              <a:tabLst>
                <a:tab pos="355600" algn="l"/>
              </a:tabLst>
            </a:pPr>
            <a:r>
              <a:rPr sz="2200" b="1" spc="-30" dirty="0">
                <a:latin typeface="Calibri"/>
                <a:cs typeface="Calibri"/>
              </a:rPr>
              <a:t>investigating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market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allocating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manufacturer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product(s)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EE,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CEE,</a:t>
            </a:r>
            <a:r>
              <a:rPr sz="2200" spc="-25" dirty="0">
                <a:latin typeface="Calibri"/>
                <a:cs typeface="Calibri"/>
              </a:rPr>
              <a:t> US, </a:t>
            </a:r>
            <a:r>
              <a:rPr sz="2200" spc="-10" dirty="0">
                <a:latin typeface="Calibri"/>
                <a:cs typeface="Calibri"/>
              </a:rPr>
              <a:t>Asia.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MS UI Gothic"/>
              <a:buChar char="✓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if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required,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we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organize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secrecy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agreement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between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potential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partner.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0"/>
              </a:spcBef>
              <a:buFont typeface="MS UI Gothic"/>
              <a:buChar char="✓"/>
              <a:tabLst>
                <a:tab pos="355600" algn="l"/>
              </a:tabLst>
            </a:pPr>
            <a:r>
              <a:rPr sz="2200" b="1" dirty="0">
                <a:latin typeface="Calibri"/>
                <a:cs typeface="Calibri"/>
              </a:rPr>
              <a:t>supervising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whole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from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inquiry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final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delivery.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Font typeface="MS UI Gothic"/>
              <a:buChar char="✓"/>
              <a:tabLst>
                <a:tab pos="355600" algn="l"/>
              </a:tabLst>
            </a:pPr>
            <a:r>
              <a:rPr sz="2200" b="1" spc="-20" dirty="0">
                <a:latin typeface="Calibri"/>
                <a:cs typeface="Calibri"/>
              </a:rPr>
              <a:t>coordinating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supply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contact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directly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between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client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manufacturer.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Font typeface="MS UI Gothic"/>
              <a:buChar char="✓"/>
              <a:tabLst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working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with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exclusive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partners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in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Eastern/Central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European,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Asian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manufacturers.</a:t>
            </a:r>
            <a:endParaRPr sz="2200">
              <a:latin typeface="Calibri"/>
              <a:cs typeface="Calibri"/>
            </a:endParaRPr>
          </a:p>
          <a:p>
            <a:pPr marL="355600" marR="306705" indent="-342900">
              <a:lnSpc>
                <a:spcPts val="2810"/>
              </a:lnSpc>
              <a:spcBef>
                <a:spcPts val="85"/>
              </a:spcBef>
              <a:buFont typeface="MS UI Gothic"/>
              <a:buChar char="✓"/>
              <a:tabLst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reporting </a:t>
            </a:r>
            <a:r>
              <a:rPr sz="2200" b="1" dirty="0">
                <a:latin typeface="Calibri"/>
                <a:cs typeface="Calibri"/>
              </a:rPr>
              <a:t>periodically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status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keeping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goals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budget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plan.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640"/>
              </a:lnSpc>
              <a:buFont typeface="MS UI Gothic"/>
              <a:buChar char="✓"/>
              <a:tabLst>
                <a:tab pos="355600" algn="l"/>
              </a:tabLst>
            </a:pPr>
            <a:r>
              <a:rPr sz="2200" b="1" spc="-50" dirty="0">
                <a:solidFill>
                  <a:srgbClr val="3C3C3C"/>
                </a:solidFill>
                <a:latin typeface="Calibri"/>
                <a:cs typeface="Calibri"/>
              </a:rPr>
              <a:t>We</a:t>
            </a:r>
            <a:r>
              <a:rPr sz="2200" b="1" spc="-7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3C3C3C"/>
                </a:solidFill>
                <a:latin typeface="Calibri"/>
                <a:cs typeface="Calibri"/>
              </a:rPr>
              <a:t>are</a:t>
            </a:r>
            <a:r>
              <a:rPr sz="2200" b="1" spc="-4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3C3C3C"/>
                </a:solidFill>
                <a:latin typeface="Calibri"/>
                <a:cs typeface="Calibri"/>
              </a:rPr>
              <a:t>marketing/selling</a:t>
            </a:r>
            <a:r>
              <a:rPr sz="2200" b="1" spc="-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C3C3C"/>
                </a:solidFill>
                <a:latin typeface="Calibri"/>
                <a:cs typeface="Calibri"/>
              </a:rPr>
              <a:t>products</a:t>
            </a:r>
            <a:r>
              <a:rPr sz="2200" b="1" spc="-7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3C3C3C"/>
                </a:solidFill>
                <a:latin typeface="Calibri"/>
                <a:cs typeface="Calibri"/>
              </a:rPr>
              <a:t>of</a:t>
            </a:r>
            <a:r>
              <a:rPr sz="2200" b="1" spc="-3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3C3C3C"/>
                </a:solidFill>
                <a:latin typeface="Calibri"/>
                <a:cs typeface="Calibri"/>
              </a:rPr>
              <a:t>and</a:t>
            </a:r>
            <a:r>
              <a:rPr sz="2200" b="1" spc="-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3C3C3C"/>
                </a:solidFill>
                <a:latin typeface="Calibri"/>
                <a:cs typeface="Calibri"/>
              </a:rPr>
              <a:t>for</a:t>
            </a:r>
            <a:r>
              <a:rPr sz="2200" b="1" spc="-5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3C3C3C"/>
                </a:solidFill>
                <a:latin typeface="Calibri"/>
                <a:cs typeface="Calibri"/>
              </a:rPr>
              <a:t>clients</a:t>
            </a:r>
            <a:r>
              <a:rPr sz="2200" b="1" spc="-8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3C3C3C"/>
                </a:solidFill>
                <a:latin typeface="Calibri"/>
                <a:cs typeface="Calibri"/>
              </a:rPr>
              <a:t>and</a:t>
            </a:r>
            <a:r>
              <a:rPr sz="2200" b="1" spc="-6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C3C3C"/>
                </a:solidFill>
                <a:latin typeface="Calibri"/>
                <a:cs typeface="Calibri"/>
              </a:rPr>
              <a:t>developing</a:t>
            </a:r>
            <a:r>
              <a:rPr sz="2200" b="1" spc="-80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3C3C3C"/>
                </a:solidFill>
                <a:latin typeface="Calibri"/>
                <a:cs typeface="Calibri"/>
              </a:rPr>
              <a:t>new</a:t>
            </a:r>
            <a:r>
              <a:rPr sz="2200" b="1" spc="-55" dirty="0">
                <a:solidFill>
                  <a:srgbClr val="3C3C3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C3C3C"/>
                </a:solidFill>
                <a:latin typeface="Calibri"/>
                <a:cs typeface="Calibri"/>
              </a:rPr>
              <a:t>markets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2691" y="1934972"/>
            <a:ext cx="1892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2251" y="1539239"/>
            <a:ext cx="11186160" cy="807720"/>
          </a:xfrm>
          <a:custGeom>
            <a:avLst/>
            <a:gdLst/>
            <a:ahLst/>
            <a:cxnLst/>
            <a:rect l="l" t="t" r="r" b="b"/>
            <a:pathLst>
              <a:path w="11186160" h="807719">
                <a:moveTo>
                  <a:pt x="11104880" y="0"/>
                </a:moveTo>
                <a:lnTo>
                  <a:pt x="80759" y="0"/>
                </a:lnTo>
                <a:lnTo>
                  <a:pt x="49326" y="6350"/>
                </a:lnTo>
                <a:lnTo>
                  <a:pt x="23647" y="23622"/>
                </a:lnTo>
                <a:lnTo>
                  <a:pt x="6350" y="49275"/>
                </a:lnTo>
                <a:lnTo>
                  <a:pt x="0" y="80772"/>
                </a:lnTo>
                <a:lnTo>
                  <a:pt x="0" y="726821"/>
                </a:lnTo>
                <a:lnTo>
                  <a:pt x="6350" y="758189"/>
                </a:lnTo>
                <a:lnTo>
                  <a:pt x="23647" y="783844"/>
                </a:lnTo>
                <a:lnTo>
                  <a:pt x="49326" y="801115"/>
                </a:lnTo>
                <a:lnTo>
                  <a:pt x="80759" y="807465"/>
                </a:lnTo>
                <a:lnTo>
                  <a:pt x="11104880" y="807465"/>
                </a:lnTo>
                <a:lnTo>
                  <a:pt x="11136376" y="801115"/>
                </a:lnTo>
                <a:lnTo>
                  <a:pt x="11162030" y="783844"/>
                </a:lnTo>
                <a:lnTo>
                  <a:pt x="11179302" y="758189"/>
                </a:lnTo>
                <a:lnTo>
                  <a:pt x="11185652" y="726821"/>
                </a:lnTo>
                <a:lnTo>
                  <a:pt x="11185652" y="80772"/>
                </a:lnTo>
                <a:lnTo>
                  <a:pt x="11179302" y="49275"/>
                </a:lnTo>
                <a:lnTo>
                  <a:pt x="11162030" y="23622"/>
                </a:lnTo>
                <a:lnTo>
                  <a:pt x="11136376" y="6350"/>
                </a:lnTo>
                <a:lnTo>
                  <a:pt x="11104880" y="0"/>
                </a:lnTo>
                <a:close/>
              </a:path>
            </a:pathLst>
          </a:custGeom>
          <a:solidFill>
            <a:srgbClr val="375B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7407" y="1667637"/>
            <a:ext cx="785642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2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specialized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sourcing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outsourcing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4</a:t>
            </a:fld>
            <a:r>
              <a:rPr spc="-10" dirty="0"/>
              <a:t>/11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2"/>
            <a:ext cx="4065904" cy="6497320"/>
            <a:chOff x="0" y="4572"/>
            <a:chExt cx="4065904" cy="6497320"/>
          </a:xfrm>
        </p:grpSpPr>
        <p:sp>
          <p:nvSpPr>
            <p:cNvPr id="3" name="object 3"/>
            <p:cNvSpPr/>
            <p:nvPr/>
          </p:nvSpPr>
          <p:spPr>
            <a:xfrm>
              <a:off x="446531" y="457201"/>
              <a:ext cx="3619500" cy="95885"/>
            </a:xfrm>
            <a:custGeom>
              <a:avLst/>
              <a:gdLst/>
              <a:ahLst/>
              <a:cxnLst/>
              <a:rect l="l" t="t" r="r" b="b"/>
              <a:pathLst>
                <a:path w="3619500" h="95884">
                  <a:moveTo>
                    <a:pt x="3619246" y="0"/>
                  </a:moveTo>
                  <a:lnTo>
                    <a:pt x="0" y="0"/>
                  </a:lnTo>
                  <a:lnTo>
                    <a:pt x="0" y="95756"/>
                  </a:lnTo>
                  <a:lnTo>
                    <a:pt x="3619246" y="95756"/>
                  </a:lnTo>
                  <a:lnTo>
                    <a:pt x="3619246" y="0"/>
                  </a:lnTo>
                  <a:close/>
                </a:path>
              </a:pathLst>
            </a:custGeom>
            <a:solidFill>
              <a:srgbClr val="46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72"/>
              <a:ext cx="4003547" cy="64968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1" y="3022092"/>
              <a:ext cx="2425700" cy="4191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0999" y="2869819"/>
            <a:ext cx="2347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The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network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9144"/>
            <a:ext cx="12192000" cy="6849109"/>
            <a:chOff x="0" y="9144"/>
            <a:chExt cx="12192000" cy="6849109"/>
          </a:xfrm>
        </p:grpSpPr>
        <p:sp>
          <p:nvSpPr>
            <p:cNvPr id="8" name="object 8"/>
            <p:cNvSpPr/>
            <p:nvPr/>
          </p:nvSpPr>
          <p:spPr>
            <a:xfrm>
              <a:off x="0" y="6489187"/>
              <a:ext cx="12192000" cy="368935"/>
            </a:xfrm>
            <a:custGeom>
              <a:avLst/>
              <a:gdLst/>
              <a:ahLst/>
              <a:cxnLst/>
              <a:rect l="l" t="t" r="r" b="b"/>
              <a:pathLst>
                <a:path w="12192000" h="368934">
                  <a:moveTo>
                    <a:pt x="12192000" y="0"/>
                  </a:moveTo>
                  <a:lnTo>
                    <a:pt x="0" y="0"/>
                  </a:lnTo>
                  <a:lnTo>
                    <a:pt x="0" y="368579"/>
                  </a:lnTo>
                  <a:lnTo>
                    <a:pt x="12192000" y="368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6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0" y="9144"/>
              <a:ext cx="1703831" cy="9814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42103" y="100583"/>
              <a:ext cx="7165975" cy="807720"/>
            </a:xfrm>
            <a:custGeom>
              <a:avLst/>
              <a:gdLst/>
              <a:ahLst/>
              <a:cxnLst/>
              <a:rect l="l" t="t" r="r" b="b"/>
              <a:pathLst>
                <a:path w="7165975" h="807719">
                  <a:moveTo>
                    <a:pt x="7085076" y="0"/>
                  </a:moveTo>
                  <a:lnTo>
                    <a:pt x="80772" y="0"/>
                  </a:lnTo>
                  <a:lnTo>
                    <a:pt x="49275" y="6350"/>
                  </a:lnTo>
                  <a:lnTo>
                    <a:pt x="23622" y="23622"/>
                  </a:lnTo>
                  <a:lnTo>
                    <a:pt x="6350" y="49275"/>
                  </a:lnTo>
                  <a:lnTo>
                    <a:pt x="0" y="80772"/>
                  </a:lnTo>
                  <a:lnTo>
                    <a:pt x="0" y="726821"/>
                  </a:lnTo>
                  <a:lnTo>
                    <a:pt x="6350" y="758190"/>
                  </a:lnTo>
                  <a:lnTo>
                    <a:pt x="23622" y="783844"/>
                  </a:lnTo>
                  <a:lnTo>
                    <a:pt x="49275" y="801116"/>
                  </a:lnTo>
                  <a:lnTo>
                    <a:pt x="80772" y="807466"/>
                  </a:lnTo>
                  <a:lnTo>
                    <a:pt x="7085076" y="807466"/>
                  </a:lnTo>
                  <a:lnTo>
                    <a:pt x="7116445" y="801116"/>
                  </a:lnTo>
                  <a:lnTo>
                    <a:pt x="7142099" y="783844"/>
                  </a:lnTo>
                  <a:lnTo>
                    <a:pt x="7159498" y="758190"/>
                  </a:lnTo>
                  <a:lnTo>
                    <a:pt x="7165848" y="726821"/>
                  </a:lnTo>
                  <a:lnTo>
                    <a:pt x="7165848" y="80772"/>
                  </a:lnTo>
                  <a:lnTo>
                    <a:pt x="7159498" y="49275"/>
                  </a:lnTo>
                  <a:lnTo>
                    <a:pt x="7142099" y="23622"/>
                  </a:lnTo>
                  <a:lnTo>
                    <a:pt x="7116445" y="6350"/>
                  </a:lnTo>
                  <a:lnTo>
                    <a:pt x="7085076" y="0"/>
                  </a:lnTo>
                  <a:close/>
                </a:path>
              </a:pathLst>
            </a:custGeom>
            <a:solidFill>
              <a:srgbClr val="375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2208" y="304800"/>
              <a:ext cx="2501899" cy="3429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521" rIns="0" bIns="0" rtlCol="0">
            <a:spAutoFit/>
          </a:bodyPr>
          <a:lstStyle/>
          <a:p>
            <a:pPr marL="206883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Sostie</a:t>
            </a:r>
            <a:r>
              <a:rPr sz="28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sz="2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5076" y="1914144"/>
            <a:ext cx="8916670" cy="3272154"/>
          </a:xfrm>
          <a:custGeom>
            <a:avLst/>
            <a:gdLst/>
            <a:ahLst/>
            <a:cxnLst/>
            <a:rect l="l" t="t" r="r" b="b"/>
            <a:pathLst>
              <a:path w="8916670" h="3272154">
                <a:moveTo>
                  <a:pt x="8916543" y="0"/>
                </a:moveTo>
                <a:lnTo>
                  <a:pt x="327278" y="0"/>
                </a:lnTo>
                <a:lnTo>
                  <a:pt x="278891" y="3555"/>
                </a:lnTo>
                <a:lnTo>
                  <a:pt x="232663" y="13842"/>
                </a:lnTo>
                <a:lnTo>
                  <a:pt x="189229" y="30352"/>
                </a:lnTo>
                <a:lnTo>
                  <a:pt x="149098" y="52704"/>
                </a:lnTo>
                <a:lnTo>
                  <a:pt x="112522" y="80263"/>
                </a:lnTo>
                <a:lnTo>
                  <a:pt x="80263" y="112521"/>
                </a:lnTo>
                <a:lnTo>
                  <a:pt x="52704" y="148970"/>
                </a:lnTo>
                <a:lnTo>
                  <a:pt x="30352" y="189229"/>
                </a:lnTo>
                <a:lnTo>
                  <a:pt x="13843" y="232663"/>
                </a:lnTo>
                <a:lnTo>
                  <a:pt x="3556" y="278891"/>
                </a:lnTo>
                <a:lnTo>
                  <a:pt x="0" y="327151"/>
                </a:lnTo>
                <a:lnTo>
                  <a:pt x="0" y="2944748"/>
                </a:lnTo>
                <a:lnTo>
                  <a:pt x="3556" y="2993135"/>
                </a:lnTo>
                <a:lnTo>
                  <a:pt x="13843" y="3039236"/>
                </a:lnTo>
                <a:lnTo>
                  <a:pt x="30352" y="3082670"/>
                </a:lnTo>
                <a:lnTo>
                  <a:pt x="52704" y="3122929"/>
                </a:lnTo>
                <a:lnTo>
                  <a:pt x="80263" y="3159379"/>
                </a:lnTo>
                <a:lnTo>
                  <a:pt x="112522" y="3191636"/>
                </a:lnTo>
                <a:lnTo>
                  <a:pt x="149098" y="3219195"/>
                </a:lnTo>
                <a:lnTo>
                  <a:pt x="189229" y="3241547"/>
                </a:lnTo>
                <a:lnTo>
                  <a:pt x="232663" y="3258057"/>
                </a:lnTo>
                <a:lnTo>
                  <a:pt x="278891" y="3268472"/>
                </a:lnTo>
                <a:lnTo>
                  <a:pt x="327278" y="3271901"/>
                </a:lnTo>
                <a:lnTo>
                  <a:pt x="8916543" y="3271901"/>
                </a:lnTo>
                <a:lnTo>
                  <a:pt x="891654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295"/>
              </a:spcBef>
              <a:buFont typeface="MS UI Gothic"/>
              <a:buChar char="✓"/>
              <a:tabLst>
                <a:tab pos="356235" algn="l"/>
              </a:tabLst>
            </a:pPr>
            <a:r>
              <a:rPr b="0" dirty="0">
                <a:latin typeface="Calibri"/>
                <a:cs typeface="Calibri"/>
              </a:rPr>
              <a:t>More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than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dirty="0"/>
              <a:t>100</a:t>
            </a:r>
            <a:r>
              <a:rPr spc="-50" dirty="0"/>
              <a:t> </a:t>
            </a:r>
            <a:r>
              <a:rPr spc="-10" dirty="0"/>
              <a:t>manufacturing</a:t>
            </a:r>
            <a:r>
              <a:rPr spc="-85" dirty="0"/>
              <a:t> </a:t>
            </a:r>
            <a:r>
              <a:rPr dirty="0"/>
              <a:t>partners</a:t>
            </a:r>
            <a:r>
              <a:rPr spc="-5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Sostie</a:t>
            </a:r>
            <a:r>
              <a:rPr spc="-60" dirty="0"/>
              <a:t> </a:t>
            </a:r>
            <a:r>
              <a:rPr spc="-10" dirty="0"/>
              <a:t>network</a:t>
            </a:r>
          </a:p>
          <a:p>
            <a:pPr marL="356235" indent="-343535">
              <a:lnSpc>
                <a:spcPct val="100000"/>
              </a:lnSpc>
              <a:spcBef>
                <a:spcPts val="195"/>
              </a:spcBef>
              <a:buFont typeface="MS UI Gothic"/>
              <a:buChar char="✓"/>
              <a:tabLst>
                <a:tab pos="356235" algn="l"/>
              </a:tabLst>
            </a:pPr>
            <a:r>
              <a:rPr b="0" spc="-80" dirty="0">
                <a:latin typeface="Calibri"/>
                <a:cs typeface="Calibri"/>
              </a:rPr>
              <a:t>We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cover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big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range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of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chemistries,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scales,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quality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standards</a:t>
            </a:r>
          </a:p>
          <a:p>
            <a:pPr marL="356235" indent="-343535">
              <a:lnSpc>
                <a:spcPct val="100000"/>
              </a:lnSpc>
              <a:spcBef>
                <a:spcPts val="204"/>
              </a:spcBef>
              <a:buFont typeface="MS UI Gothic"/>
              <a:buChar char="✓"/>
              <a:tabLst>
                <a:tab pos="356235" algn="l"/>
              </a:tabLst>
            </a:pPr>
            <a:r>
              <a:rPr b="0" dirty="0">
                <a:latin typeface="Calibri"/>
                <a:cs typeface="Calibri"/>
              </a:rPr>
              <a:t>From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dirty="0"/>
              <a:t>CRO</a:t>
            </a:r>
            <a:r>
              <a:rPr spc="-65" dirty="0"/>
              <a:t> </a:t>
            </a:r>
            <a:r>
              <a:rPr b="0" dirty="0">
                <a:latin typeface="Calibri"/>
                <a:cs typeface="Calibri"/>
              </a:rPr>
              <a:t>via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spc="-10" dirty="0"/>
              <a:t>continuous</a:t>
            </a:r>
            <a:r>
              <a:rPr spc="-35" dirty="0"/>
              <a:t> </a:t>
            </a:r>
            <a:r>
              <a:rPr dirty="0"/>
              <a:t>flow</a:t>
            </a:r>
            <a:r>
              <a:rPr spc="-75" dirty="0"/>
              <a:t> </a:t>
            </a:r>
            <a:r>
              <a:rPr spc="-10" dirty="0"/>
              <a:t>technology</a:t>
            </a:r>
            <a:r>
              <a:rPr spc="-20" dirty="0"/>
              <a:t> </a:t>
            </a:r>
            <a:r>
              <a:rPr b="0" dirty="0">
                <a:latin typeface="Calibri"/>
                <a:cs typeface="Calibri"/>
              </a:rPr>
              <a:t>up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dirty="0"/>
              <a:t>big</a:t>
            </a:r>
            <a:r>
              <a:rPr spc="-80" dirty="0"/>
              <a:t> </a:t>
            </a:r>
            <a:r>
              <a:rPr dirty="0"/>
              <a:t>scale</a:t>
            </a:r>
            <a:r>
              <a:rPr spc="-70" dirty="0"/>
              <a:t> </a:t>
            </a:r>
            <a:r>
              <a:rPr dirty="0"/>
              <a:t>API</a:t>
            </a:r>
            <a:r>
              <a:rPr spc="-60" dirty="0"/>
              <a:t> </a:t>
            </a:r>
            <a:r>
              <a:rPr b="0" spc="-10" dirty="0">
                <a:latin typeface="Calibri"/>
                <a:cs typeface="Calibri"/>
              </a:rPr>
              <a:t>production</a:t>
            </a:r>
          </a:p>
          <a:p>
            <a:pPr marL="356235" indent="-343535">
              <a:lnSpc>
                <a:spcPct val="100000"/>
              </a:lnSpc>
              <a:spcBef>
                <a:spcPts val="200"/>
              </a:spcBef>
              <a:buFont typeface="MS UI Gothic"/>
              <a:buChar char="✓"/>
              <a:tabLst>
                <a:tab pos="356235" algn="l"/>
              </a:tabLst>
            </a:pPr>
            <a:r>
              <a:rPr b="0" dirty="0">
                <a:latin typeface="Calibri"/>
                <a:cs typeface="Calibri"/>
              </a:rPr>
              <a:t>—&gt;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from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Lab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development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big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commercial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scale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5</a:t>
            </a:fld>
            <a:r>
              <a:rPr spc="-10" dirty="0"/>
              <a:t>/11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66540" cy="6489700"/>
            <a:chOff x="0" y="0"/>
            <a:chExt cx="4066540" cy="6489700"/>
          </a:xfrm>
        </p:grpSpPr>
        <p:sp>
          <p:nvSpPr>
            <p:cNvPr id="3" name="object 3"/>
            <p:cNvSpPr/>
            <p:nvPr/>
          </p:nvSpPr>
          <p:spPr>
            <a:xfrm>
              <a:off x="446531" y="457201"/>
              <a:ext cx="3619500" cy="95885"/>
            </a:xfrm>
            <a:custGeom>
              <a:avLst/>
              <a:gdLst/>
              <a:ahLst/>
              <a:cxnLst/>
              <a:rect l="l" t="t" r="r" b="b"/>
              <a:pathLst>
                <a:path w="3619500" h="95884">
                  <a:moveTo>
                    <a:pt x="3619246" y="0"/>
                  </a:moveTo>
                  <a:lnTo>
                    <a:pt x="0" y="0"/>
                  </a:lnTo>
                  <a:lnTo>
                    <a:pt x="0" y="95756"/>
                  </a:lnTo>
                  <a:lnTo>
                    <a:pt x="3619246" y="95756"/>
                  </a:lnTo>
                  <a:lnTo>
                    <a:pt x="3619246" y="0"/>
                  </a:lnTo>
                  <a:close/>
                </a:path>
              </a:pathLst>
            </a:custGeom>
            <a:solidFill>
              <a:srgbClr val="46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66031" cy="64891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9" y="3009900"/>
              <a:ext cx="2425700" cy="4191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44092" y="2856991"/>
            <a:ext cx="2346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The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network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9144"/>
            <a:ext cx="12192000" cy="6849109"/>
            <a:chOff x="0" y="9144"/>
            <a:chExt cx="12192000" cy="6849109"/>
          </a:xfrm>
        </p:grpSpPr>
        <p:sp>
          <p:nvSpPr>
            <p:cNvPr id="8" name="object 8"/>
            <p:cNvSpPr/>
            <p:nvPr/>
          </p:nvSpPr>
          <p:spPr>
            <a:xfrm>
              <a:off x="0" y="6489187"/>
              <a:ext cx="12192000" cy="368935"/>
            </a:xfrm>
            <a:custGeom>
              <a:avLst/>
              <a:gdLst/>
              <a:ahLst/>
              <a:cxnLst/>
              <a:rect l="l" t="t" r="r" b="b"/>
              <a:pathLst>
                <a:path w="12192000" h="368934">
                  <a:moveTo>
                    <a:pt x="12192000" y="0"/>
                  </a:moveTo>
                  <a:lnTo>
                    <a:pt x="0" y="0"/>
                  </a:lnTo>
                  <a:lnTo>
                    <a:pt x="0" y="368579"/>
                  </a:lnTo>
                  <a:lnTo>
                    <a:pt x="12192000" y="368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6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0" y="9144"/>
              <a:ext cx="1703831" cy="9814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2103" y="1010411"/>
              <a:ext cx="7146035" cy="53157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42103" y="100583"/>
              <a:ext cx="7165975" cy="807720"/>
            </a:xfrm>
            <a:custGeom>
              <a:avLst/>
              <a:gdLst/>
              <a:ahLst/>
              <a:cxnLst/>
              <a:rect l="l" t="t" r="r" b="b"/>
              <a:pathLst>
                <a:path w="7165975" h="807719">
                  <a:moveTo>
                    <a:pt x="7085076" y="0"/>
                  </a:moveTo>
                  <a:lnTo>
                    <a:pt x="80772" y="0"/>
                  </a:lnTo>
                  <a:lnTo>
                    <a:pt x="49275" y="6350"/>
                  </a:lnTo>
                  <a:lnTo>
                    <a:pt x="23622" y="23622"/>
                  </a:lnTo>
                  <a:lnTo>
                    <a:pt x="6350" y="49275"/>
                  </a:lnTo>
                  <a:lnTo>
                    <a:pt x="0" y="80772"/>
                  </a:lnTo>
                  <a:lnTo>
                    <a:pt x="0" y="726821"/>
                  </a:lnTo>
                  <a:lnTo>
                    <a:pt x="6350" y="758190"/>
                  </a:lnTo>
                  <a:lnTo>
                    <a:pt x="23622" y="783844"/>
                  </a:lnTo>
                  <a:lnTo>
                    <a:pt x="49275" y="801116"/>
                  </a:lnTo>
                  <a:lnTo>
                    <a:pt x="80772" y="807466"/>
                  </a:lnTo>
                  <a:lnTo>
                    <a:pt x="7085076" y="807466"/>
                  </a:lnTo>
                  <a:lnTo>
                    <a:pt x="7116445" y="801116"/>
                  </a:lnTo>
                  <a:lnTo>
                    <a:pt x="7142099" y="783844"/>
                  </a:lnTo>
                  <a:lnTo>
                    <a:pt x="7159498" y="758190"/>
                  </a:lnTo>
                  <a:lnTo>
                    <a:pt x="7165848" y="726821"/>
                  </a:lnTo>
                  <a:lnTo>
                    <a:pt x="7165848" y="80772"/>
                  </a:lnTo>
                  <a:lnTo>
                    <a:pt x="7159498" y="49275"/>
                  </a:lnTo>
                  <a:lnTo>
                    <a:pt x="7142099" y="23622"/>
                  </a:lnTo>
                  <a:lnTo>
                    <a:pt x="7116445" y="6350"/>
                  </a:lnTo>
                  <a:lnTo>
                    <a:pt x="7085076" y="0"/>
                  </a:lnTo>
                  <a:close/>
                </a:path>
              </a:pathLst>
            </a:custGeom>
            <a:solidFill>
              <a:srgbClr val="375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2208" y="64008"/>
              <a:ext cx="5524499" cy="3931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2208" y="521207"/>
              <a:ext cx="1421891" cy="36728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068830" marR="5080">
              <a:lnSpc>
                <a:spcPct val="101099"/>
              </a:lnSpc>
              <a:spcBef>
                <a:spcPts val="6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Locations</a:t>
            </a:r>
            <a:r>
              <a:rPr sz="2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manufacturing partners: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71059" y="915924"/>
            <a:ext cx="6555105" cy="4841875"/>
            <a:chOff x="4671059" y="915924"/>
            <a:chExt cx="6555105" cy="484187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8615" y="3240024"/>
              <a:ext cx="618743" cy="6187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7655" y="3453384"/>
              <a:ext cx="618744" cy="6187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1059" y="3346703"/>
              <a:ext cx="618743" cy="6187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90403" y="2342388"/>
              <a:ext cx="618744" cy="6202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51363" y="2386584"/>
              <a:ext cx="618744" cy="6202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66503" y="1504188"/>
              <a:ext cx="618744" cy="61874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81259" y="915924"/>
              <a:ext cx="620268" cy="6202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11639" y="3142488"/>
              <a:ext cx="620268" cy="6202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33331" y="3230880"/>
              <a:ext cx="620268" cy="6187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8111" y="3267456"/>
              <a:ext cx="620268" cy="6202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66503" y="4361688"/>
              <a:ext cx="618744" cy="6202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92895" y="4351020"/>
              <a:ext cx="618744" cy="618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3959" y="4351020"/>
              <a:ext cx="620268" cy="618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1163" y="4910327"/>
              <a:ext cx="618744" cy="62026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1935" y="4788408"/>
              <a:ext cx="620268" cy="62026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20100" y="5027676"/>
              <a:ext cx="618744" cy="6187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8571" y="4884420"/>
              <a:ext cx="618744" cy="6187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02267" y="4908803"/>
              <a:ext cx="618744" cy="6187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08007" y="4739639"/>
              <a:ext cx="620268" cy="6202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02267" y="4735068"/>
              <a:ext cx="618744" cy="6187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19515" y="4562856"/>
              <a:ext cx="618744" cy="6187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1019" y="4619244"/>
              <a:ext cx="620268" cy="6187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5988" y="4474464"/>
              <a:ext cx="620268" cy="6202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6344" y="4418076"/>
              <a:ext cx="620268" cy="6187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1251" y="4591812"/>
              <a:ext cx="618744" cy="61874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12607" y="5042915"/>
              <a:ext cx="618744" cy="6187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39683" y="3846575"/>
              <a:ext cx="618744" cy="6187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7095" y="3761231"/>
              <a:ext cx="620268" cy="61874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2691" y="3816096"/>
              <a:ext cx="620268" cy="61874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0" y="3863340"/>
              <a:ext cx="618744" cy="61874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13647" y="3732275"/>
              <a:ext cx="618744" cy="62026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00871" y="3713988"/>
              <a:ext cx="620268" cy="62026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46007" y="4143756"/>
              <a:ext cx="618744" cy="61874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45423" y="4014216"/>
              <a:ext cx="620268" cy="61874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0083" y="3553968"/>
              <a:ext cx="620268" cy="61874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5991" y="3407663"/>
              <a:ext cx="618744" cy="62026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8455" y="3322319"/>
              <a:ext cx="620268" cy="62026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1399" y="4591812"/>
              <a:ext cx="618744" cy="6187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6683" y="4806695"/>
              <a:ext cx="618744" cy="61874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3763" y="4632959"/>
              <a:ext cx="620267" cy="62026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05515" y="4908803"/>
              <a:ext cx="620268" cy="6187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3959" y="3866388"/>
              <a:ext cx="620268" cy="61874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10471" y="4663439"/>
              <a:ext cx="620268" cy="62026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1779" y="5138927"/>
              <a:ext cx="618744" cy="61874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18191" y="2386584"/>
              <a:ext cx="618744" cy="62026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81259" y="2203704"/>
              <a:ext cx="620268" cy="61874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18191" y="2325624"/>
              <a:ext cx="618744" cy="618743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4897628" y="1654555"/>
            <a:ext cx="2094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+USA,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India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&amp;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China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6</a:t>
            </a:fld>
            <a:r>
              <a:rPr spc="-10" dirty="0"/>
              <a:t>/11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6531" y="457201"/>
              <a:ext cx="3703320" cy="95885"/>
            </a:xfrm>
            <a:custGeom>
              <a:avLst/>
              <a:gdLst/>
              <a:ahLst/>
              <a:cxnLst/>
              <a:rect l="l" t="t" r="r" b="b"/>
              <a:pathLst>
                <a:path w="3703320" h="95884">
                  <a:moveTo>
                    <a:pt x="3703320" y="0"/>
                  </a:moveTo>
                  <a:lnTo>
                    <a:pt x="0" y="0"/>
                  </a:lnTo>
                  <a:lnTo>
                    <a:pt x="0" y="95756"/>
                  </a:lnTo>
                  <a:lnTo>
                    <a:pt x="3703320" y="95756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46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2148" y="454149"/>
              <a:ext cx="3703320" cy="99060"/>
            </a:xfrm>
            <a:custGeom>
              <a:avLst/>
              <a:gdLst/>
              <a:ahLst/>
              <a:cxnLst/>
              <a:rect l="l" t="t" r="r" b="b"/>
              <a:pathLst>
                <a:path w="3703320" h="99059">
                  <a:moveTo>
                    <a:pt x="3703320" y="0"/>
                  </a:moveTo>
                  <a:lnTo>
                    <a:pt x="0" y="0"/>
                  </a:lnTo>
                  <a:lnTo>
                    <a:pt x="0" y="98554"/>
                  </a:lnTo>
                  <a:lnTo>
                    <a:pt x="3703320" y="98554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95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1292" y="457198"/>
              <a:ext cx="3703320" cy="91440"/>
            </a:xfrm>
            <a:custGeom>
              <a:avLst/>
              <a:gdLst/>
              <a:ahLst/>
              <a:cxnLst/>
              <a:rect l="l" t="t" r="r" b="b"/>
              <a:pathLst>
                <a:path w="3703320" h="91440">
                  <a:moveTo>
                    <a:pt x="3703319" y="0"/>
                  </a:moveTo>
                  <a:lnTo>
                    <a:pt x="0" y="0"/>
                  </a:lnTo>
                  <a:lnTo>
                    <a:pt x="0" y="91441"/>
                  </a:lnTo>
                  <a:lnTo>
                    <a:pt x="3703319" y="91441"/>
                  </a:lnTo>
                  <a:lnTo>
                    <a:pt x="3703319" y="0"/>
                  </a:lnTo>
                  <a:close/>
                </a:path>
              </a:pathLst>
            </a:custGeom>
            <a:solidFill>
              <a:srgbClr val="EC8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066031" cy="64891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607" y="3009900"/>
              <a:ext cx="2755900" cy="4953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50544" y="2856991"/>
            <a:ext cx="2722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Calibri"/>
                <a:cs typeface="Calibri"/>
              </a:rPr>
              <a:t>Product</a:t>
            </a:r>
            <a:r>
              <a:rPr sz="3600" spc="-1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range: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27621"/>
            <a:ext cx="12192000" cy="6330315"/>
            <a:chOff x="0" y="527621"/>
            <a:chExt cx="12192000" cy="6330315"/>
          </a:xfrm>
        </p:grpSpPr>
        <p:sp>
          <p:nvSpPr>
            <p:cNvPr id="11" name="object 11"/>
            <p:cNvSpPr/>
            <p:nvPr/>
          </p:nvSpPr>
          <p:spPr>
            <a:xfrm>
              <a:off x="0" y="6489187"/>
              <a:ext cx="12192000" cy="368935"/>
            </a:xfrm>
            <a:custGeom>
              <a:avLst/>
              <a:gdLst/>
              <a:ahLst/>
              <a:cxnLst/>
              <a:rect l="l" t="t" r="r" b="b"/>
              <a:pathLst>
                <a:path w="12192000" h="368934">
                  <a:moveTo>
                    <a:pt x="12192000" y="0"/>
                  </a:moveTo>
                  <a:lnTo>
                    <a:pt x="0" y="0"/>
                  </a:lnTo>
                  <a:lnTo>
                    <a:pt x="0" y="368579"/>
                  </a:lnTo>
                  <a:lnTo>
                    <a:pt x="12192000" y="368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6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02173" y="538733"/>
              <a:ext cx="5783580" cy="5535295"/>
            </a:xfrm>
            <a:custGeom>
              <a:avLst/>
              <a:gdLst/>
              <a:ahLst/>
              <a:cxnLst/>
              <a:rect l="l" t="t" r="r" b="b"/>
              <a:pathLst>
                <a:path w="5783580" h="5535295">
                  <a:moveTo>
                    <a:pt x="553465" y="0"/>
                  </a:moveTo>
                  <a:lnTo>
                    <a:pt x="5230114" y="0"/>
                  </a:lnTo>
                  <a:lnTo>
                    <a:pt x="5277866" y="2031"/>
                  </a:lnTo>
                  <a:lnTo>
                    <a:pt x="5324475" y="8000"/>
                  </a:lnTo>
                  <a:lnTo>
                    <a:pt x="5369814" y="17779"/>
                  </a:lnTo>
                  <a:lnTo>
                    <a:pt x="5413629" y="31114"/>
                  </a:lnTo>
                  <a:lnTo>
                    <a:pt x="5455920" y="48005"/>
                  </a:lnTo>
                  <a:lnTo>
                    <a:pt x="5496433" y="68199"/>
                  </a:lnTo>
                  <a:lnTo>
                    <a:pt x="5534914" y="91439"/>
                  </a:lnTo>
                  <a:lnTo>
                    <a:pt x="5571235" y="117601"/>
                  </a:lnTo>
                  <a:lnTo>
                    <a:pt x="5605272" y="146685"/>
                  </a:lnTo>
                  <a:lnTo>
                    <a:pt x="5636895" y="178307"/>
                  </a:lnTo>
                  <a:lnTo>
                    <a:pt x="5665978" y="212343"/>
                  </a:lnTo>
                  <a:lnTo>
                    <a:pt x="5692140" y="248665"/>
                  </a:lnTo>
                  <a:lnTo>
                    <a:pt x="5715381" y="287146"/>
                  </a:lnTo>
                  <a:lnTo>
                    <a:pt x="5735574" y="327660"/>
                  </a:lnTo>
                  <a:lnTo>
                    <a:pt x="5752337" y="369950"/>
                  </a:lnTo>
                  <a:lnTo>
                    <a:pt x="5765800" y="413765"/>
                  </a:lnTo>
                  <a:lnTo>
                    <a:pt x="5775579" y="459104"/>
                  </a:lnTo>
                  <a:lnTo>
                    <a:pt x="5781548" y="505713"/>
                  </a:lnTo>
                  <a:lnTo>
                    <a:pt x="5783580" y="553465"/>
                  </a:lnTo>
                  <a:lnTo>
                    <a:pt x="5783580" y="4981575"/>
                  </a:lnTo>
                  <a:lnTo>
                    <a:pt x="5781548" y="5029327"/>
                  </a:lnTo>
                  <a:lnTo>
                    <a:pt x="5775579" y="5076012"/>
                  </a:lnTo>
                  <a:lnTo>
                    <a:pt x="5765800" y="5121338"/>
                  </a:lnTo>
                  <a:lnTo>
                    <a:pt x="5752337" y="5165217"/>
                  </a:lnTo>
                  <a:lnTo>
                    <a:pt x="5735574" y="5207469"/>
                  </a:lnTo>
                  <a:lnTo>
                    <a:pt x="5715381" y="5247932"/>
                  </a:lnTo>
                  <a:lnTo>
                    <a:pt x="5692140" y="5286425"/>
                  </a:lnTo>
                  <a:lnTo>
                    <a:pt x="5665978" y="5322798"/>
                  </a:lnTo>
                  <a:lnTo>
                    <a:pt x="5636895" y="5356872"/>
                  </a:lnTo>
                  <a:lnTo>
                    <a:pt x="5605272" y="5388508"/>
                  </a:lnTo>
                  <a:lnTo>
                    <a:pt x="5571235" y="5417502"/>
                  </a:lnTo>
                  <a:lnTo>
                    <a:pt x="5534914" y="5443715"/>
                  </a:lnTo>
                  <a:lnTo>
                    <a:pt x="5496433" y="5466969"/>
                  </a:lnTo>
                  <a:lnTo>
                    <a:pt x="5455920" y="5487111"/>
                  </a:lnTo>
                  <a:lnTo>
                    <a:pt x="5413629" y="5503951"/>
                  </a:lnTo>
                  <a:lnTo>
                    <a:pt x="5369814" y="5517337"/>
                  </a:lnTo>
                  <a:lnTo>
                    <a:pt x="5324475" y="5527116"/>
                  </a:lnTo>
                  <a:lnTo>
                    <a:pt x="5277866" y="5533097"/>
                  </a:lnTo>
                  <a:lnTo>
                    <a:pt x="5230114" y="5535129"/>
                  </a:lnTo>
                  <a:lnTo>
                    <a:pt x="553465" y="5535129"/>
                  </a:lnTo>
                  <a:lnTo>
                    <a:pt x="505713" y="5533097"/>
                  </a:lnTo>
                  <a:lnTo>
                    <a:pt x="459104" y="5527116"/>
                  </a:lnTo>
                  <a:lnTo>
                    <a:pt x="413765" y="5517337"/>
                  </a:lnTo>
                  <a:lnTo>
                    <a:pt x="369824" y="5503951"/>
                  </a:lnTo>
                  <a:lnTo>
                    <a:pt x="327660" y="5487111"/>
                  </a:lnTo>
                  <a:lnTo>
                    <a:pt x="287147" y="5466969"/>
                  </a:lnTo>
                  <a:lnTo>
                    <a:pt x="248665" y="5443715"/>
                  </a:lnTo>
                  <a:lnTo>
                    <a:pt x="212343" y="5417502"/>
                  </a:lnTo>
                  <a:lnTo>
                    <a:pt x="178180" y="5388508"/>
                  </a:lnTo>
                  <a:lnTo>
                    <a:pt x="146558" y="5356872"/>
                  </a:lnTo>
                  <a:lnTo>
                    <a:pt x="117601" y="5322798"/>
                  </a:lnTo>
                  <a:lnTo>
                    <a:pt x="91439" y="5286425"/>
                  </a:lnTo>
                  <a:lnTo>
                    <a:pt x="68199" y="5247932"/>
                  </a:lnTo>
                  <a:lnTo>
                    <a:pt x="48005" y="5207469"/>
                  </a:lnTo>
                  <a:lnTo>
                    <a:pt x="31114" y="5165217"/>
                  </a:lnTo>
                  <a:lnTo>
                    <a:pt x="17779" y="5121338"/>
                  </a:lnTo>
                  <a:lnTo>
                    <a:pt x="8000" y="5076012"/>
                  </a:lnTo>
                  <a:lnTo>
                    <a:pt x="2031" y="5029327"/>
                  </a:lnTo>
                  <a:lnTo>
                    <a:pt x="0" y="4981575"/>
                  </a:lnTo>
                  <a:lnTo>
                    <a:pt x="0" y="553465"/>
                  </a:lnTo>
                  <a:lnTo>
                    <a:pt x="2031" y="505713"/>
                  </a:lnTo>
                  <a:lnTo>
                    <a:pt x="8000" y="459104"/>
                  </a:lnTo>
                  <a:lnTo>
                    <a:pt x="17779" y="413765"/>
                  </a:lnTo>
                  <a:lnTo>
                    <a:pt x="31114" y="369950"/>
                  </a:lnTo>
                  <a:lnTo>
                    <a:pt x="48005" y="327660"/>
                  </a:lnTo>
                  <a:lnTo>
                    <a:pt x="68199" y="287146"/>
                  </a:lnTo>
                  <a:lnTo>
                    <a:pt x="91439" y="248665"/>
                  </a:lnTo>
                  <a:lnTo>
                    <a:pt x="117601" y="212343"/>
                  </a:lnTo>
                  <a:lnTo>
                    <a:pt x="146558" y="178307"/>
                  </a:lnTo>
                  <a:lnTo>
                    <a:pt x="178180" y="146685"/>
                  </a:lnTo>
                  <a:lnTo>
                    <a:pt x="212343" y="117601"/>
                  </a:lnTo>
                  <a:lnTo>
                    <a:pt x="248665" y="91439"/>
                  </a:lnTo>
                  <a:lnTo>
                    <a:pt x="287147" y="68199"/>
                  </a:lnTo>
                  <a:lnTo>
                    <a:pt x="327660" y="48005"/>
                  </a:lnTo>
                  <a:lnTo>
                    <a:pt x="369824" y="31114"/>
                  </a:lnTo>
                  <a:lnTo>
                    <a:pt x="413765" y="17779"/>
                  </a:lnTo>
                  <a:lnTo>
                    <a:pt x="459104" y="8000"/>
                  </a:lnTo>
                  <a:lnTo>
                    <a:pt x="505713" y="2031"/>
                  </a:lnTo>
                  <a:lnTo>
                    <a:pt x="553465" y="0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07964" y="784859"/>
              <a:ext cx="5783580" cy="5535295"/>
            </a:xfrm>
            <a:custGeom>
              <a:avLst/>
              <a:gdLst/>
              <a:ahLst/>
              <a:cxnLst/>
              <a:rect l="l" t="t" r="r" b="b"/>
              <a:pathLst>
                <a:path w="5783580" h="5535295">
                  <a:moveTo>
                    <a:pt x="5230114" y="0"/>
                  </a:moveTo>
                  <a:lnTo>
                    <a:pt x="553465" y="0"/>
                  </a:lnTo>
                  <a:lnTo>
                    <a:pt x="505713" y="2031"/>
                  </a:lnTo>
                  <a:lnTo>
                    <a:pt x="459105" y="8000"/>
                  </a:lnTo>
                  <a:lnTo>
                    <a:pt x="413765" y="17779"/>
                  </a:lnTo>
                  <a:lnTo>
                    <a:pt x="369824" y="31114"/>
                  </a:lnTo>
                  <a:lnTo>
                    <a:pt x="327660" y="48005"/>
                  </a:lnTo>
                  <a:lnTo>
                    <a:pt x="287147" y="68199"/>
                  </a:lnTo>
                  <a:lnTo>
                    <a:pt x="248665" y="91439"/>
                  </a:lnTo>
                  <a:lnTo>
                    <a:pt x="212344" y="117601"/>
                  </a:lnTo>
                  <a:lnTo>
                    <a:pt x="178181" y="146685"/>
                  </a:lnTo>
                  <a:lnTo>
                    <a:pt x="146558" y="178307"/>
                  </a:lnTo>
                  <a:lnTo>
                    <a:pt x="117601" y="212343"/>
                  </a:lnTo>
                  <a:lnTo>
                    <a:pt x="91439" y="248665"/>
                  </a:lnTo>
                  <a:lnTo>
                    <a:pt x="68199" y="287147"/>
                  </a:lnTo>
                  <a:lnTo>
                    <a:pt x="48006" y="327660"/>
                  </a:lnTo>
                  <a:lnTo>
                    <a:pt x="31114" y="369950"/>
                  </a:lnTo>
                  <a:lnTo>
                    <a:pt x="17780" y="413765"/>
                  </a:lnTo>
                  <a:lnTo>
                    <a:pt x="8000" y="459104"/>
                  </a:lnTo>
                  <a:lnTo>
                    <a:pt x="2032" y="505713"/>
                  </a:lnTo>
                  <a:lnTo>
                    <a:pt x="0" y="553465"/>
                  </a:lnTo>
                  <a:lnTo>
                    <a:pt x="0" y="4981613"/>
                  </a:lnTo>
                  <a:lnTo>
                    <a:pt x="2032" y="5029377"/>
                  </a:lnTo>
                  <a:lnTo>
                    <a:pt x="8000" y="5076012"/>
                  </a:lnTo>
                  <a:lnTo>
                    <a:pt x="17780" y="5121351"/>
                  </a:lnTo>
                  <a:lnTo>
                    <a:pt x="31114" y="5165217"/>
                  </a:lnTo>
                  <a:lnTo>
                    <a:pt x="48006" y="5207469"/>
                  </a:lnTo>
                  <a:lnTo>
                    <a:pt x="68199" y="5247932"/>
                  </a:lnTo>
                  <a:lnTo>
                    <a:pt x="91439" y="5286425"/>
                  </a:lnTo>
                  <a:lnTo>
                    <a:pt x="117601" y="5322798"/>
                  </a:lnTo>
                  <a:lnTo>
                    <a:pt x="146558" y="5356885"/>
                  </a:lnTo>
                  <a:lnTo>
                    <a:pt x="178181" y="5388508"/>
                  </a:lnTo>
                  <a:lnTo>
                    <a:pt x="212344" y="5417502"/>
                  </a:lnTo>
                  <a:lnTo>
                    <a:pt x="248665" y="5443715"/>
                  </a:lnTo>
                  <a:lnTo>
                    <a:pt x="287147" y="5466969"/>
                  </a:lnTo>
                  <a:lnTo>
                    <a:pt x="327660" y="5487111"/>
                  </a:lnTo>
                  <a:lnTo>
                    <a:pt x="369824" y="5503951"/>
                  </a:lnTo>
                  <a:lnTo>
                    <a:pt x="413765" y="5517349"/>
                  </a:lnTo>
                  <a:lnTo>
                    <a:pt x="459105" y="5527116"/>
                  </a:lnTo>
                  <a:lnTo>
                    <a:pt x="505713" y="5533097"/>
                  </a:lnTo>
                  <a:lnTo>
                    <a:pt x="553465" y="5535129"/>
                  </a:lnTo>
                  <a:lnTo>
                    <a:pt x="5230114" y="5535129"/>
                  </a:lnTo>
                  <a:lnTo>
                    <a:pt x="5277866" y="5533097"/>
                  </a:lnTo>
                  <a:lnTo>
                    <a:pt x="5324475" y="5527116"/>
                  </a:lnTo>
                  <a:lnTo>
                    <a:pt x="5369814" y="5517349"/>
                  </a:lnTo>
                  <a:lnTo>
                    <a:pt x="5413629" y="5503951"/>
                  </a:lnTo>
                  <a:lnTo>
                    <a:pt x="5455920" y="5487111"/>
                  </a:lnTo>
                  <a:lnTo>
                    <a:pt x="5496433" y="5466969"/>
                  </a:lnTo>
                  <a:lnTo>
                    <a:pt x="5534914" y="5443715"/>
                  </a:lnTo>
                  <a:lnTo>
                    <a:pt x="5571236" y="5417502"/>
                  </a:lnTo>
                  <a:lnTo>
                    <a:pt x="5605271" y="5388508"/>
                  </a:lnTo>
                  <a:lnTo>
                    <a:pt x="5636895" y="5356885"/>
                  </a:lnTo>
                  <a:lnTo>
                    <a:pt x="5665978" y="5322798"/>
                  </a:lnTo>
                  <a:lnTo>
                    <a:pt x="5692140" y="5286425"/>
                  </a:lnTo>
                  <a:lnTo>
                    <a:pt x="5715381" y="5247932"/>
                  </a:lnTo>
                  <a:lnTo>
                    <a:pt x="5735574" y="5207469"/>
                  </a:lnTo>
                  <a:lnTo>
                    <a:pt x="5752338" y="5165217"/>
                  </a:lnTo>
                  <a:lnTo>
                    <a:pt x="5765800" y="5121351"/>
                  </a:lnTo>
                  <a:lnTo>
                    <a:pt x="5775579" y="5076012"/>
                  </a:lnTo>
                  <a:lnTo>
                    <a:pt x="5781547" y="5029377"/>
                  </a:lnTo>
                  <a:lnTo>
                    <a:pt x="5783580" y="4981613"/>
                  </a:lnTo>
                  <a:lnTo>
                    <a:pt x="5783580" y="553465"/>
                  </a:lnTo>
                  <a:lnTo>
                    <a:pt x="5781547" y="505713"/>
                  </a:lnTo>
                  <a:lnTo>
                    <a:pt x="5775579" y="459104"/>
                  </a:lnTo>
                  <a:lnTo>
                    <a:pt x="5765800" y="413765"/>
                  </a:lnTo>
                  <a:lnTo>
                    <a:pt x="5752338" y="369950"/>
                  </a:lnTo>
                  <a:lnTo>
                    <a:pt x="5735574" y="327660"/>
                  </a:lnTo>
                  <a:lnTo>
                    <a:pt x="5715381" y="287147"/>
                  </a:lnTo>
                  <a:lnTo>
                    <a:pt x="5692140" y="248665"/>
                  </a:lnTo>
                  <a:lnTo>
                    <a:pt x="5665978" y="212343"/>
                  </a:lnTo>
                  <a:lnTo>
                    <a:pt x="5636895" y="178307"/>
                  </a:lnTo>
                  <a:lnTo>
                    <a:pt x="5605271" y="146685"/>
                  </a:lnTo>
                  <a:lnTo>
                    <a:pt x="5571236" y="117601"/>
                  </a:lnTo>
                  <a:lnTo>
                    <a:pt x="5534914" y="91439"/>
                  </a:lnTo>
                  <a:lnTo>
                    <a:pt x="5496433" y="68199"/>
                  </a:lnTo>
                  <a:lnTo>
                    <a:pt x="5455920" y="48005"/>
                  </a:lnTo>
                  <a:lnTo>
                    <a:pt x="5413629" y="31114"/>
                  </a:lnTo>
                  <a:lnTo>
                    <a:pt x="5369814" y="17779"/>
                  </a:lnTo>
                  <a:lnTo>
                    <a:pt x="5324475" y="8000"/>
                  </a:lnTo>
                  <a:lnTo>
                    <a:pt x="5277866" y="2031"/>
                  </a:lnTo>
                  <a:lnTo>
                    <a:pt x="5230114" y="0"/>
                  </a:lnTo>
                  <a:close/>
                </a:path>
              </a:pathLst>
            </a:custGeom>
            <a:solidFill>
              <a:srgbClr val="FFFFFF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8726" y="785621"/>
              <a:ext cx="5783580" cy="5535295"/>
            </a:xfrm>
            <a:custGeom>
              <a:avLst/>
              <a:gdLst/>
              <a:ahLst/>
              <a:cxnLst/>
              <a:rect l="l" t="t" r="r" b="b"/>
              <a:pathLst>
                <a:path w="5783580" h="5535295">
                  <a:moveTo>
                    <a:pt x="553465" y="0"/>
                  </a:moveTo>
                  <a:lnTo>
                    <a:pt x="5230114" y="0"/>
                  </a:lnTo>
                  <a:lnTo>
                    <a:pt x="5277866" y="2031"/>
                  </a:lnTo>
                  <a:lnTo>
                    <a:pt x="5324475" y="8000"/>
                  </a:lnTo>
                  <a:lnTo>
                    <a:pt x="5369814" y="17779"/>
                  </a:lnTo>
                  <a:lnTo>
                    <a:pt x="5413629" y="31114"/>
                  </a:lnTo>
                  <a:lnTo>
                    <a:pt x="5455920" y="48005"/>
                  </a:lnTo>
                  <a:lnTo>
                    <a:pt x="5496433" y="68199"/>
                  </a:lnTo>
                  <a:lnTo>
                    <a:pt x="5534914" y="91439"/>
                  </a:lnTo>
                  <a:lnTo>
                    <a:pt x="5571235" y="117601"/>
                  </a:lnTo>
                  <a:lnTo>
                    <a:pt x="5605272" y="146685"/>
                  </a:lnTo>
                  <a:lnTo>
                    <a:pt x="5636895" y="178307"/>
                  </a:lnTo>
                  <a:lnTo>
                    <a:pt x="5665978" y="212343"/>
                  </a:lnTo>
                  <a:lnTo>
                    <a:pt x="5692140" y="248665"/>
                  </a:lnTo>
                  <a:lnTo>
                    <a:pt x="5715381" y="287147"/>
                  </a:lnTo>
                  <a:lnTo>
                    <a:pt x="5735574" y="327660"/>
                  </a:lnTo>
                  <a:lnTo>
                    <a:pt x="5752338" y="369950"/>
                  </a:lnTo>
                  <a:lnTo>
                    <a:pt x="5765800" y="413765"/>
                  </a:lnTo>
                  <a:lnTo>
                    <a:pt x="5775579" y="459104"/>
                  </a:lnTo>
                  <a:lnTo>
                    <a:pt x="5781548" y="505713"/>
                  </a:lnTo>
                  <a:lnTo>
                    <a:pt x="5783580" y="553465"/>
                  </a:lnTo>
                  <a:lnTo>
                    <a:pt x="5783580" y="4981613"/>
                  </a:lnTo>
                  <a:lnTo>
                    <a:pt x="5781548" y="5029377"/>
                  </a:lnTo>
                  <a:lnTo>
                    <a:pt x="5775579" y="5076012"/>
                  </a:lnTo>
                  <a:lnTo>
                    <a:pt x="5765800" y="5121351"/>
                  </a:lnTo>
                  <a:lnTo>
                    <a:pt x="5752338" y="5165217"/>
                  </a:lnTo>
                  <a:lnTo>
                    <a:pt x="5735574" y="5207469"/>
                  </a:lnTo>
                  <a:lnTo>
                    <a:pt x="5715381" y="5247932"/>
                  </a:lnTo>
                  <a:lnTo>
                    <a:pt x="5692140" y="5286425"/>
                  </a:lnTo>
                  <a:lnTo>
                    <a:pt x="5665978" y="5322798"/>
                  </a:lnTo>
                  <a:lnTo>
                    <a:pt x="5636895" y="5356885"/>
                  </a:lnTo>
                  <a:lnTo>
                    <a:pt x="5605272" y="5388508"/>
                  </a:lnTo>
                  <a:lnTo>
                    <a:pt x="5571235" y="5417502"/>
                  </a:lnTo>
                  <a:lnTo>
                    <a:pt x="5534914" y="5443715"/>
                  </a:lnTo>
                  <a:lnTo>
                    <a:pt x="5496433" y="5466969"/>
                  </a:lnTo>
                  <a:lnTo>
                    <a:pt x="5455920" y="5487111"/>
                  </a:lnTo>
                  <a:lnTo>
                    <a:pt x="5413629" y="5503951"/>
                  </a:lnTo>
                  <a:lnTo>
                    <a:pt x="5369814" y="5517349"/>
                  </a:lnTo>
                  <a:lnTo>
                    <a:pt x="5324475" y="5527116"/>
                  </a:lnTo>
                  <a:lnTo>
                    <a:pt x="5277866" y="5533097"/>
                  </a:lnTo>
                  <a:lnTo>
                    <a:pt x="5230114" y="5535129"/>
                  </a:lnTo>
                  <a:lnTo>
                    <a:pt x="553465" y="5535129"/>
                  </a:lnTo>
                  <a:lnTo>
                    <a:pt x="505713" y="5533097"/>
                  </a:lnTo>
                  <a:lnTo>
                    <a:pt x="459104" y="5527116"/>
                  </a:lnTo>
                  <a:lnTo>
                    <a:pt x="413765" y="5517349"/>
                  </a:lnTo>
                  <a:lnTo>
                    <a:pt x="369824" y="5503951"/>
                  </a:lnTo>
                  <a:lnTo>
                    <a:pt x="327660" y="5487111"/>
                  </a:lnTo>
                  <a:lnTo>
                    <a:pt x="287147" y="5466969"/>
                  </a:lnTo>
                  <a:lnTo>
                    <a:pt x="248665" y="5443715"/>
                  </a:lnTo>
                  <a:lnTo>
                    <a:pt x="212344" y="5417502"/>
                  </a:lnTo>
                  <a:lnTo>
                    <a:pt x="178181" y="5388508"/>
                  </a:lnTo>
                  <a:lnTo>
                    <a:pt x="146558" y="5356885"/>
                  </a:lnTo>
                  <a:lnTo>
                    <a:pt x="117601" y="5322798"/>
                  </a:lnTo>
                  <a:lnTo>
                    <a:pt x="91439" y="5286425"/>
                  </a:lnTo>
                  <a:lnTo>
                    <a:pt x="68199" y="5247932"/>
                  </a:lnTo>
                  <a:lnTo>
                    <a:pt x="48006" y="5207469"/>
                  </a:lnTo>
                  <a:lnTo>
                    <a:pt x="31114" y="5165217"/>
                  </a:lnTo>
                  <a:lnTo>
                    <a:pt x="17779" y="5121351"/>
                  </a:lnTo>
                  <a:lnTo>
                    <a:pt x="8000" y="5076012"/>
                  </a:lnTo>
                  <a:lnTo>
                    <a:pt x="2032" y="5029377"/>
                  </a:lnTo>
                  <a:lnTo>
                    <a:pt x="0" y="4981613"/>
                  </a:lnTo>
                  <a:lnTo>
                    <a:pt x="0" y="553465"/>
                  </a:lnTo>
                  <a:lnTo>
                    <a:pt x="2032" y="505713"/>
                  </a:lnTo>
                  <a:lnTo>
                    <a:pt x="8000" y="459104"/>
                  </a:lnTo>
                  <a:lnTo>
                    <a:pt x="17779" y="413765"/>
                  </a:lnTo>
                  <a:lnTo>
                    <a:pt x="31114" y="369950"/>
                  </a:lnTo>
                  <a:lnTo>
                    <a:pt x="48006" y="327660"/>
                  </a:lnTo>
                  <a:lnTo>
                    <a:pt x="68199" y="287147"/>
                  </a:lnTo>
                  <a:lnTo>
                    <a:pt x="91439" y="248665"/>
                  </a:lnTo>
                  <a:lnTo>
                    <a:pt x="117601" y="212343"/>
                  </a:lnTo>
                  <a:lnTo>
                    <a:pt x="146558" y="178307"/>
                  </a:lnTo>
                  <a:lnTo>
                    <a:pt x="178181" y="146685"/>
                  </a:lnTo>
                  <a:lnTo>
                    <a:pt x="212344" y="117601"/>
                  </a:lnTo>
                  <a:lnTo>
                    <a:pt x="248665" y="91439"/>
                  </a:lnTo>
                  <a:lnTo>
                    <a:pt x="287147" y="68199"/>
                  </a:lnTo>
                  <a:lnTo>
                    <a:pt x="327660" y="48005"/>
                  </a:lnTo>
                  <a:lnTo>
                    <a:pt x="369824" y="31114"/>
                  </a:lnTo>
                  <a:lnTo>
                    <a:pt x="413765" y="17779"/>
                  </a:lnTo>
                  <a:lnTo>
                    <a:pt x="459104" y="8000"/>
                  </a:lnTo>
                  <a:lnTo>
                    <a:pt x="505713" y="2031"/>
                  </a:lnTo>
                  <a:lnTo>
                    <a:pt x="553465" y="0"/>
                  </a:lnTo>
                  <a:close/>
                </a:path>
              </a:pathLst>
            </a:custGeom>
            <a:ln w="22225">
              <a:solidFill>
                <a:srgbClr val="3C3C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39941" y="699922"/>
            <a:ext cx="4831080" cy="536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8810">
              <a:lnSpc>
                <a:spcPct val="132000"/>
              </a:lnSpc>
              <a:spcBef>
                <a:spcPts val="100"/>
              </a:spcBef>
            </a:pPr>
            <a:r>
              <a:rPr sz="1900" dirty="0">
                <a:latin typeface="Calibri"/>
                <a:cs typeface="Calibri"/>
              </a:rPr>
              <a:t>Specialty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chemistry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–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Fine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Chemicals </a:t>
            </a:r>
            <a:r>
              <a:rPr sz="1900" dirty="0">
                <a:latin typeface="Calibri"/>
                <a:cs typeface="Calibri"/>
              </a:rPr>
              <a:t>Starting</a:t>
            </a:r>
            <a:r>
              <a:rPr sz="1900" spc="-8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materials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RSM </a:t>
            </a:r>
            <a:r>
              <a:rPr sz="1900" spc="-10" dirty="0">
                <a:latin typeface="Calibri"/>
                <a:cs typeface="Calibri"/>
              </a:rPr>
              <a:t>Cosmetical/Pharmaceutical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Intermediates Electronical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Industry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(high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purity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products) </a:t>
            </a:r>
            <a:r>
              <a:rPr sz="1900" dirty="0">
                <a:latin typeface="Calibri"/>
                <a:cs typeface="Calibri"/>
              </a:rPr>
              <a:t>cGMP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Intermediates</a:t>
            </a:r>
            <a:endParaRPr sz="1900">
              <a:latin typeface="Calibri"/>
              <a:cs typeface="Calibri"/>
            </a:endParaRPr>
          </a:p>
          <a:p>
            <a:pPr marL="12700" marR="1964689">
              <a:lnSpc>
                <a:spcPts val="3010"/>
              </a:lnSpc>
              <a:spcBef>
                <a:spcPts val="180"/>
              </a:spcBef>
            </a:pPr>
            <a:r>
              <a:rPr sz="1900" spc="-25" dirty="0">
                <a:latin typeface="Calibri"/>
                <a:cs typeface="Calibri"/>
              </a:rPr>
              <a:t>Prostaglandine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Intermediates </a:t>
            </a:r>
            <a:r>
              <a:rPr sz="1900" spc="-10" dirty="0">
                <a:latin typeface="Calibri"/>
                <a:cs typeface="Calibri"/>
              </a:rPr>
              <a:t>HPAPI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900" dirty="0">
                <a:latin typeface="Calibri"/>
                <a:cs typeface="Calibri"/>
              </a:rPr>
              <a:t>API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–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human/veterinarian</a:t>
            </a:r>
            <a:r>
              <a:rPr sz="1900" spc="-80" dirty="0">
                <a:latin typeface="Calibri"/>
                <a:cs typeface="Calibri"/>
              </a:rPr>
              <a:t> </a:t>
            </a:r>
            <a:r>
              <a:rPr sz="1900" spc="-60" dirty="0">
                <a:latin typeface="Calibri"/>
                <a:cs typeface="Calibri"/>
              </a:rPr>
              <a:t>(EP,</a:t>
            </a:r>
            <a:r>
              <a:rPr sz="1900" spc="165" dirty="0">
                <a:latin typeface="Calibri"/>
                <a:cs typeface="Calibri"/>
              </a:rPr>
              <a:t> </a:t>
            </a:r>
            <a:r>
              <a:rPr sz="1900" spc="-80" dirty="0">
                <a:latin typeface="Calibri"/>
                <a:cs typeface="Calibri"/>
              </a:rPr>
              <a:t>JP,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US,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BP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etc.)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31600"/>
              </a:lnSpc>
              <a:spcBef>
                <a:spcPts val="15"/>
              </a:spcBef>
            </a:pPr>
            <a:r>
              <a:rPr sz="1900" dirty="0">
                <a:latin typeface="Calibri"/>
                <a:cs typeface="Calibri"/>
              </a:rPr>
              <a:t>CRO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capabilities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(ROS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development/optimization) </a:t>
            </a:r>
            <a:r>
              <a:rPr sz="1900" dirty="0">
                <a:latin typeface="Calibri"/>
                <a:cs typeface="Calibri"/>
              </a:rPr>
              <a:t>Rare</a:t>
            </a:r>
            <a:r>
              <a:rPr sz="1900" spc="-1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Sugars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900" spc="-20" dirty="0">
                <a:latin typeface="Calibri"/>
                <a:cs typeface="Calibri"/>
              </a:rPr>
              <a:t>Dyes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900" spc="-20" dirty="0">
                <a:latin typeface="Calibri"/>
                <a:cs typeface="Calibri"/>
              </a:rPr>
              <a:t>Diagnostic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reagents</a:t>
            </a:r>
            <a:endParaRPr sz="1900">
              <a:latin typeface="Calibri"/>
              <a:cs typeface="Calibri"/>
            </a:endParaRPr>
          </a:p>
          <a:p>
            <a:pPr marL="12700" marR="3037840">
              <a:lnSpc>
                <a:spcPct val="132100"/>
              </a:lnSpc>
              <a:spcBef>
                <a:spcPts val="5"/>
              </a:spcBef>
            </a:pPr>
            <a:r>
              <a:rPr sz="1900" dirty="0">
                <a:latin typeface="Calibri"/>
                <a:cs typeface="Calibri"/>
              </a:rPr>
              <a:t>Essences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plants Biotechnology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2200" y="9144"/>
            <a:ext cx="1703831" cy="981455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7</a:t>
            </a:fld>
            <a:r>
              <a:rPr spc="-10" dirty="0"/>
              <a:t>/11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6531" y="457201"/>
              <a:ext cx="3703320" cy="95885"/>
            </a:xfrm>
            <a:custGeom>
              <a:avLst/>
              <a:gdLst/>
              <a:ahLst/>
              <a:cxnLst/>
              <a:rect l="l" t="t" r="r" b="b"/>
              <a:pathLst>
                <a:path w="3703320" h="95884">
                  <a:moveTo>
                    <a:pt x="3703320" y="0"/>
                  </a:moveTo>
                  <a:lnTo>
                    <a:pt x="0" y="0"/>
                  </a:lnTo>
                  <a:lnTo>
                    <a:pt x="0" y="95756"/>
                  </a:lnTo>
                  <a:lnTo>
                    <a:pt x="3703320" y="95756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46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2148" y="454149"/>
              <a:ext cx="3703320" cy="99060"/>
            </a:xfrm>
            <a:custGeom>
              <a:avLst/>
              <a:gdLst/>
              <a:ahLst/>
              <a:cxnLst/>
              <a:rect l="l" t="t" r="r" b="b"/>
              <a:pathLst>
                <a:path w="3703320" h="99059">
                  <a:moveTo>
                    <a:pt x="3703320" y="0"/>
                  </a:moveTo>
                  <a:lnTo>
                    <a:pt x="0" y="0"/>
                  </a:lnTo>
                  <a:lnTo>
                    <a:pt x="0" y="98554"/>
                  </a:lnTo>
                  <a:lnTo>
                    <a:pt x="3703320" y="98554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95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1292" y="457198"/>
              <a:ext cx="3703320" cy="91440"/>
            </a:xfrm>
            <a:custGeom>
              <a:avLst/>
              <a:gdLst/>
              <a:ahLst/>
              <a:cxnLst/>
              <a:rect l="l" t="t" r="r" b="b"/>
              <a:pathLst>
                <a:path w="3703320" h="91440">
                  <a:moveTo>
                    <a:pt x="3703319" y="0"/>
                  </a:moveTo>
                  <a:lnTo>
                    <a:pt x="0" y="0"/>
                  </a:lnTo>
                  <a:lnTo>
                    <a:pt x="0" y="91441"/>
                  </a:lnTo>
                  <a:lnTo>
                    <a:pt x="3703319" y="91441"/>
                  </a:lnTo>
                  <a:lnTo>
                    <a:pt x="3703319" y="0"/>
                  </a:lnTo>
                  <a:close/>
                </a:path>
              </a:pathLst>
            </a:custGeom>
            <a:solidFill>
              <a:srgbClr val="EC8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066031" cy="64891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9" y="2731007"/>
              <a:ext cx="2260600" cy="419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5191" y="3288791"/>
              <a:ext cx="1790700" cy="495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10844" y="2557653"/>
            <a:ext cx="2213610" cy="11353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3365" marR="5080" indent="-241300">
              <a:lnSpc>
                <a:spcPct val="102200"/>
              </a:lnSpc>
              <a:spcBef>
                <a:spcPts val="5"/>
              </a:spcBef>
            </a:pPr>
            <a:r>
              <a:rPr sz="3600" dirty="0">
                <a:latin typeface="Calibri"/>
                <a:cs typeface="Calibri"/>
              </a:rPr>
              <a:t>Our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Biotech </a:t>
            </a:r>
            <a:r>
              <a:rPr sz="3600" spc="-10" dirty="0">
                <a:latin typeface="Calibri"/>
                <a:cs typeface="Calibri"/>
              </a:rPr>
              <a:t>strengths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527621"/>
            <a:ext cx="12192000" cy="6330315"/>
            <a:chOff x="0" y="527621"/>
            <a:chExt cx="12192000" cy="6330315"/>
          </a:xfrm>
        </p:grpSpPr>
        <p:sp>
          <p:nvSpPr>
            <p:cNvPr id="12" name="object 12"/>
            <p:cNvSpPr/>
            <p:nvPr/>
          </p:nvSpPr>
          <p:spPr>
            <a:xfrm>
              <a:off x="0" y="6489187"/>
              <a:ext cx="12192000" cy="368935"/>
            </a:xfrm>
            <a:custGeom>
              <a:avLst/>
              <a:gdLst/>
              <a:ahLst/>
              <a:cxnLst/>
              <a:rect l="l" t="t" r="r" b="b"/>
              <a:pathLst>
                <a:path w="12192000" h="368934">
                  <a:moveTo>
                    <a:pt x="12192000" y="0"/>
                  </a:moveTo>
                  <a:lnTo>
                    <a:pt x="0" y="0"/>
                  </a:lnTo>
                  <a:lnTo>
                    <a:pt x="0" y="368579"/>
                  </a:lnTo>
                  <a:lnTo>
                    <a:pt x="12192000" y="368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6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02173" y="538733"/>
              <a:ext cx="5783580" cy="5535295"/>
            </a:xfrm>
            <a:custGeom>
              <a:avLst/>
              <a:gdLst/>
              <a:ahLst/>
              <a:cxnLst/>
              <a:rect l="l" t="t" r="r" b="b"/>
              <a:pathLst>
                <a:path w="5783580" h="5535295">
                  <a:moveTo>
                    <a:pt x="553465" y="0"/>
                  </a:moveTo>
                  <a:lnTo>
                    <a:pt x="5230114" y="0"/>
                  </a:lnTo>
                  <a:lnTo>
                    <a:pt x="5277866" y="2031"/>
                  </a:lnTo>
                  <a:lnTo>
                    <a:pt x="5324475" y="8000"/>
                  </a:lnTo>
                  <a:lnTo>
                    <a:pt x="5369814" y="17779"/>
                  </a:lnTo>
                  <a:lnTo>
                    <a:pt x="5413629" y="31114"/>
                  </a:lnTo>
                  <a:lnTo>
                    <a:pt x="5455920" y="48005"/>
                  </a:lnTo>
                  <a:lnTo>
                    <a:pt x="5496433" y="68199"/>
                  </a:lnTo>
                  <a:lnTo>
                    <a:pt x="5534914" y="91439"/>
                  </a:lnTo>
                  <a:lnTo>
                    <a:pt x="5571235" y="117601"/>
                  </a:lnTo>
                  <a:lnTo>
                    <a:pt x="5605272" y="146685"/>
                  </a:lnTo>
                  <a:lnTo>
                    <a:pt x="5636895" y="178307"/>
                  </a:lnTo>
                  <a:lnTo>
                    <a:pt x="5665978" y="212343"/>
                  </a:lnTo>
                  <a:lnTo>
                    <a:pt x="5692140" y="248665"/>
                  </a:lnTo>
                  <a:lnTo>
                    <a:pt x="5715381" y="287146"/>
                  </a:lnTo>
                  <a:lnTo>
                    <a:pt x="5735574" y="327660"/>
                  </a:lnTo>
                  <a:lnTo>
                    <a:pt x="5752337" y="369950"/>
                  </a:lnTo>
                  <a:lnTo>
                    <a:pt x="5765800" y="413765"/>
                  </a:lnTo>
                  <a:lnTo>
                    <a:pt x="5775579" y="459104"/>
                  </a:lnTo>
                  <a:lnTo>
                    <a:pt x="5781548" y="505713"/>
                  </a:lnTo>
                  <a:lnTo>
                    <a:pt x="5783580" y="553465"/>
                  </a:lnTo>
                  <a:lnTo>
                    <a:pt x="5783580" y="4981575"/>
                  </a:lnTo>
                  <a:lnTo>
                    <a:pt x="5781548" y="5029327"/>
                  </a:lnTo>
                  <a:lnTo>
                    <a:pt x="5775579" y="5076012"/>
                  </a:lnTo>
                  <a:lnTo>
                    <a:pt x="5765800" y="5121338"/>
                  </a:lnTo>
                  <a:lnTo>
                    <a:pt x="5752337" y="5165217"/>
                  </a:lnTo>
                  <a:lnTo>
                    <a:pt x="5735574" y="5207469"/>
                  </a:lnTo>
                  <a:lnTo>
                    <a:pt x="5715381" y="5247932"/>
                  </a:lnTo>
                  <a:lnTo>
                    <a:pt x="5692140" y="5286425"/>
                  </a:lnTo>
                  <a:lnTo>
                    <a:pt x="5665978" y="5322798"/>
                  </a:lnTo>
                  <a:lnTo>
                    <a:pt x="5636895" y="5356872"/>
                  </a:lnTo>
                  <a:lnTo>
                    <a:pt x="5605272" y="5388508"/>
                  </a:lnTo>
                  <a:lnTo>
                    <a:pt x="5571235" y="5417502"/>
                  </a:lnTo>
                  <a:lnTo>
                    <a:pt x="5534914" y="5443715"/>
                  </a:lnTo>
                  <a:lnTo>
                    <a:pt x="5496433" y="5466969"/>
                  </a:lnTo>
                  <a:lnTo>
                    <a:pt x="5455920" y="5487111"/>
                  </a:lnTo>
                  <a:lnTo>
                    <a:pt x="5413629" y="5503951"/>
                  </a:lnTo>
                  <a:lnTo>
                    <a:pt x="5369814" y="5517337"/>
                  </a:lnTo>
                  <a:lnTo>
                    <a:pt x="5324475" y="5527116"/>
                  </a:lnTo>
                  <a:lnTo>
                    <a:pt x="5277866" y="5533097"/>
                  </a:lnTo>
                  <a:lnTo>
                    <a:pt x="5230114" y="5535129"/>
                  </a:lnTo>
                  <a:lnTo>
                    <a:pt x="553465" y="5535129"/>
                  </a:lnTo>
                  <a:lnTo>
                    <a:pt x="505713" y="5533097"/>
                  </a:lnTo>
                  <a:lnTo>
                    <a:pt x="459104" y="5527116"/>
                  </a:lnTo>
                  <a:lnTo>
                    <a:pt x="413765" y="5517337"/>
                  </a:lnTo>
                  <a:lnTo>
                    <a:pt x="369824" y="5503951"/>
                  </a:lnTo>
                  <a:lnTo>
                    <a:pt x="327660" y="5487111"/>
                  </a:lnTo>
                  <a:lnTo>
                    <a:pt x="287147" y="5466969"/>
                  </a:lnTo>
                  <a:lnTo>
                    <a:pt x="248665" y="5443715"/>
                  </a:lnTo>
                  <a:lnTo>
                    <a:pt x="212343" y="5417502"/>
                  </a:lnTo>
                  <a:lnTo>
                    <a:pt x="178180" y="5388508"/>
                  </a:lnTo>
                  <a:lnTo>
                    <a:pt x="146558" y="5356872"/>
                  </a:lnTo>
                  <a:lnTo>
                    <a:pt x="117601" y="5322798"/>
                  </a:lnTo>
                  <a:lnTo>
                    <a:pt x="91439" y="5286425"/>
                  </a:lnTo>
                  <a:lnTo>
                    <a:pt x="68199" y="5247932"/>
                  </a:lnTo>
                  <a:lnTo>
                    <a:pt x="48005" y="5207469"/>
                  </a:lnTo>
                  <a:lnTo>
                    <a:pt x="31114" y="5165217"/>
                  </a:lnTo>
                  <a:lnTo>
                    <a:pt x="17779" y="5121338"/>
                  </a:lnTo>
                  <a:lnTo>
                    <a:pt x="8000" y="5076012"/>
                  </a:lnTo>
                  <a:lnTo>
                    <a:pt x="2031" y="5029327"/>
                  </a:lnTo>
                  <a:lnTo>
                    <a:pt x="0" y="4981575"/>
                  </a:lnTo>
                  <a:lnTo>
                    <a:pt x="0" y="553465"/>
                  </a:lnTo>
                  <a:lnTo>
                    <a:pt x="2031" y="505713"/>
                  </a:lnTo>
                  <a:lnTo>
                    <a:pt x="8000" y="459104"/>
                  </a:lnTo>
                  <a:lnTo>
                    <a:pt x="17779" y="413765"/>
                  </a:lnTo>
                  <a:lnTo>
                    <a:pt x="31114" y="369950"/>
                  </a:lnTo>
                  <a:lnTo>
                    <a:pt x="48005" y="327660"/>
                  </a:lnTo>
                  <a:lnTo>
                    <a:pt x="68199" y="287146"/>
                  </a:lnTo>
                  <a:lnTo>
                    <a:pt x="91439" y="248665"/>
                  </a:lnTo>
                  <a:lnTo>
                    <a:pt x="117601" y="212343"/>
                  </a:lnTo>
                  <a:lnTo>
                    <a:pt x="146558" y="178307"/>
                  </a:lnTo>
                  <a:lnTo>
                    <a:pt x="178180" y="146685"/>
                  </a:lnTo>
                  <a:lnTo>
                    <a:pt x="212343" y="117601"/>
                  </a:lnTo>
                  <a:lnTo>
                    <a:pt x="248665" y="91439"/>
                  </a:lnTo>
                  <a:lnTo>
                    <a:pt x="287147" y="68199"/>
                  </a:lnTo>
                  <a:lnTo>
                    <a:pt x="327660" y="48005"/>
                  </a:lnTo>
                  <a:lnTo>
                    <a:pt x="369824" y="31114"/>
                  </a:lnTo>
                  <a:lnTo>
                    <a:pt x="413765" y="17779"/>
                  </a:lnTo>
                  <a:lnTo>
                    <a:pt x="459104" y="8000"/>
                  </a:lnTo>
                  <a:lnTo>
                    <a:pt x="505713" y="2031"/>
                  </a:lnTo>
                  <a:lnTo>
                    <a:pt x="553465" y="0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7964" y="784859"/>
              <a:ext cx="5783580" cy="5535295"/>
            </a:xfrm>
            <a:custGeom>
              <a:avLst/>
              <a:gdLst/>
              <a:ahLst/>
              <a:cxnLst/>
              <a:rect l="l" t="t" r="r" b="b"/>
              <a:pathLst>
                <a:path w="5783580" h="5535295">
                  <a:moveTo>
                    <a:pt x="5230114" y="0"/>
                  </a:moveTo>
                  <a:lnTo>
                    <a:pt x="553465" y="0"/>
                  </a:lnTo>
                  <a:lnTo>
                    <a:pt x="505713" y="2031"/>
                  </a:lnTo>
                  <a:lnTo>
                    <a:pt x="459105" y="8000"/>
                  </a:lnTo>
                  <a:lnTo>
                    <a:pt x="413765" y="17779"/>
                  </a:lnTo>
                  <a:lnTo>
                    <a:pt x="369824" y="31114"/>
                  </a:lnTo>
                  <a:lnTo>
                    <a:pt x="327660" y="48005"/>
                  </a:lnTo>
                  <a:lnTo>
                    <a:pt x="287147" y="68199"/>
                  </a:lnTo>
                  <a:lnTo>
                    <a:pt x="248665" y="91439"/>
                  </a:lnTo>
                  <a:lnTo>
                    <a:pt x="212344" y="117601"/>
                  </a:lnTo>
                  <a:lnTo>
                    <a:pt x="178181" y="146685"/>
                  </a:lnTo>
                  <a:lnTo>
                    <a:pt x="146558" y="178307"/>
                  </a:lnTo>
                  <a:lnTo>
                    <a:pt x="117601" y="212343"/>
                  </a:lnTo>
                  <a:lnTo>
                    <a:pt x="91439" y="248665"/>
                  </a:lnTo>
                  <a:lnTo>
                    <a:pt x="68199" y="287147"/>
                  </a:lnTo>
                  <a:lnTo>
                    <a:pt x="48006" y="327660"/>
                  </a:lnTo>
                  <a:lnTo>
                    <a:pt x="31114" y="369950"/>
                  </a:lnTo>
                  <a:lnTo>
                    <a:pt x="17780" y="413765"/>
                  </a:lnTo>
                  <a:lnTo>
                    <a:pt x="8000" y="459104"/>
                  </a:lnTo>
                  <a:lnTo>
                    <a:pt x="2032" y="505713"/>
                  </a:lnTo>
                  <a:lnTo>
                    <a:pt x="0" y="553465"/>
                  </a:lnTo>
                  <a:lnTo>
                    <a:pt x="0" y="4981613"/>
                  </a:lnTo>
                  <a:lnTo>
                    <a:pt x="2032" y="5029377"/>
                  </a:lnTo>
                  <a:lnTo>
                    <a:pt x="8000" y="5076012"/>
                  </a:lnTo>
                  <a:lnTo>
                    <a:pt x="17780" y="5121351"/>
                  </a:lnTo>
                  <a:lnTo>
                    <a:pt x="31114" y="5165217"/>
                  </a:lnTo>
                  <a:lnTo>
                    <a:pt x="48006" y="5207469"/>
                  </a:lnTo>
                  <a:lnTo>
                    <a:pt x="68199" y="5247932"/>
                  </a:lnTo>
                  <a:lnTo>
                    <a:pt x="91439" y="5286425"/>
                  </a:lnTo>
                  <a:lnTo>
                    <a:pt x="117601" y="5322798"/>
                  </a:lnTo>
                  <a:lnTo>
                    <a:pt x="146558" y="5356885"/>
                  </a:lnTo>
                  <a:lnTo>
                    <a:pt x="178181" y="5388508"/>
                  </a:lnTo>
                  <a:lnTo>
                    <a:pt x="212344" y="5417502"/>
                  </a:lnTo>
                  <a:lnTo>
                    <a:pt x="248665" y="5443715"/>
                  </a:lnTo>
                  <a:lnTo>
                    <a:pt x="287147" y="5466969"/>
                  </a:lnTo>
                  <a:lnTo>
                    <a:pt x="327660" y="5487111"/>
                  </a:lnTo>
                  <a:lnTo>
                    <a:pt x="369824" y="5503951"/>
                  </a:lnTo>
                  <a:lnTo>
                    <a:pt x="413765" y="5517349"/>
                  </a:lnTo>
                  <a:lnTo>
                    <a:pt x="459105" y="5527116"/>
                  </a:lnTo>
                  <a:lnTo>
                    <a:pt x="505713" y="5533097"/>
                  </a:lnTo>
                  <a:lnTo>
                    <a:pt x="553465" y="5535129"/>
                  </a:lnTo>
                  <a:lnTo>
                    <a:pt x="5230114" y="5535129"/>
                  </a:lnTo>
                  <a:lnTo>
                    <a:pt x="5277866" y="5533097"/>
                  </a:lnTo>
                  <a:lnTo>
                    <a:pt x="5324475" y="5527116"/>
                  </a:lnTo>
                  <a:lnTo>
                    <a:pt x="5369814" y="5517349"/>
                  </a:lnTo>
                  <a:lnTo>
                    <a:pt x="5413629" y="5503951"/>
                  </a:lnTo>
                  <a:lnTo>
                    <a:pt x="5455920" y="5487111"/>
                  </a:lnTo>
                  <a:lnTo>
                    <a:pt x="5496433" y="5466969"/>
                  </a:lnTo>
                  <a:lnTo>
                    <a:pt x="5534914" y="5443715"/>
                  </a:lnTo>
                  <a:lnTo>
                    <a:pt x="5571236" y="5417502"/>
                  </a:lnTo>
                  <a:lnTo>
                    <a:pt x="5605271" y="5388508"/>
                  </a:lnTo>
                  <a:lnTo>
                    <a:pt x="5636895" y="5356885"/>
                  </a:lnTo>
                  <a:lnTo>
                    <a:pt x="5665978" y="5322798"/>
                  </a:lnTo>
                  <a:lnTo>
                    <a:pt x="5692140" y="5286425"/>
                  </a:lnTo>
                  <a:lnTo>
                    <a:pt x="5715381" y="5247932"/>
                  </a:lnTo>
                  <a:lnTo>
                    <a:pt x="5735574" y="5207469"/>
                  </a:lnTo>
                  <a:lnTo>
                    <a:pt x="5752338" y="5165217"/>
                  </a:lnTo>
                  <a:lnTo>
                    <a:pt x="5765800" y="5121351"/>
                  </a:lnTo>
                  <a:lnTo>
                    <a:pt x="5775579" y="5076012"/>
                  </a:lnTo>
                  <a:lnTo>
                    <a:pt x="5781547" y="5029377"/>
                  </a:lnTo>
                  <a:lnTo>
                    <a:pt x="5783580" y="4981613"/>
                  </a:lnTo>
                  <a:lnTo>
                    <a:pt x="5783580" y="553465"/>
                  </a:lnTo>
                  <a:lnTo>
                    <a:pt x="5781547" y="505713"/>
                  </a:lnTo>
                  <a:lnTo>
                    <a:pt x="5775579" y="459104"/>
                  </a:lnTo>
                  <a:lnTo>
                    <a:pt x="5765800" y="413765"/>
                  </a:lnTo>
                  <a:lnTo>
                    <a:pt x="5752338" y="369950"/>
                  </a:lnTo>
                  <a:lnTo>
                    <a:pt x="5735574" y="327660"/>
                  </a:lnTo>
                  <a:lnTo>
                    <a:pt x="5715381" y="287147"/>
                  </a:lnTo>
                  <a:lnTo>
                    <a:pt x="5692140" y="248665"/>
                  </a:lnTo>
                  <a:lnTo>
                    <a:pt x="5665978" y="212343"/>
                  </a:lnTo>
                  <a:lnTo>
                    <a:pt x="5636895" y="178307"/>
                  </a:lnTo>
                  <a:lnTo>
                    <a:pt x="5605271" y="146685"/>
                  </a:lnTo>
                  <a:lnTo>
                    <a:pt x="5571236" y="117601"/>
                  </a:lnTo>
                  <a:lnTo>
                    <a:pt x="5534914" y="91439"/>
                  </a:lnTo>
                  <a:lnTo>
                    <a:pt x="5496433" y="68199"/>
                  </a:lnTo>
                  <a:lnTo>
                    <a:pt x="5455920" y="48005"/>
                  </a:lnTo>
                  <a:lnTo>
                    <a:pt x="5413629" y="31114"/>
                  </a:lnTo>
                  <a:lnTo>
                    <a:pt x="5369814" y="17779"/>
                  </a:lnTo>
                  <a:lnTo>
                    <a:pt x="5324475" y="8000"/>
                  </a:lnTo>
                  <a:lnTo>
                    <a:pt x="5277866" y="2031"/>
                  </a:lnTo>
                  <a:lnTo>
                    <a:pt x="5230114" y="0"/>
                  </a:lnTo>
                  <a:close/>
                </a:path>
              </a:pathLst>
            </a:custGeom>
            <a:solidFill>
              <a:srgbClr val="FFFFFF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08726" y="785621"/>
              <a:ext cx="5783580" cy="5535295"/>
            </a:xfrm>
            <a:custGeom>
              <a:avLst/>
              <a:gdLst/>
              <a:ahLst/>
              <a:cxnLst/>
              <a:rect l="l" t="t" r="r" b="b"/>
              <a:pathLst>
                <a:path w="5783580" h="5535295">
                  <a:moveTo>
                    <a:pt x="553465" y="0"/>
                  </a:moveTo>
                  <a:lnTo>
                    <a:pt x="5230114" y="0"/>
                  </a:lnTo>
                  <a:lnTo>
                    <a:pt x="5277866" y="2031"/>
                  </a:lnTo>
                  <a:lnTo>
                    <a:pt x="5324475" y="8000"/>
                  </a:lnTo>
                  <a:lnTo>
                    <a:pt x="5369814" y="17779"/>
                  </a:lnTo>
                  <a:lnTo>
                    <a:pt x="5413629" y="31114"/>
                  </a:lnTo>
                  <a:lnTo>
                    <a:pt x="5455920" y="48005"/>
                  </a:lnTo>
                  <a:lnTo>
                    <a:pt x="5496433" y="68199"/>
                  </a:lnTo>
                  <a:lnTo>
                    <a:pt x="5534914" y="91439"/>
                  </a:lnTo>
                  <a:lnTo>
                    <a:pt x="5571235" y="117601"/>
                  </a:lnTo>
                  <a:lnTo>
                    <a:pt x="5605272" y="146685"/>
                  </a:lnTo>
                  <a:lnTo>
                    <a:pt x="5636895" y="178307"/>
                  </a:lnTo>
                  <a:lnTo>
                    <a:pt x="5665978" y="212343"/>
                  </a:lnTo>
                  <a:lnTo>
                    <a:pt x="5692140" y="248665"/>
                  </a:lnTo>
                  <a:lnTo>
                    <a:pt x="5715381" y="287147"/>
                  </a:lnTo>
                  <a:lnTo>
                    <a:pt x="5735574" y="327660"/>
                  </a:lnTo>
                  <a:lnTo>
                    <a:pt x="5752338" y="369950"/>
                  </a:lnTo>
                  <a:lnTo>
                    <a:pt x="5765800" y="413765"/>
                  </a:lnTo>
                  <a:lnTo>
                    <a:pt x="5775579" y="459104"/>
                  </a:lnTo>
                  <a:lnTo>
                    <a:pt x="5781548" y="505713"/>
                  </a:lnTo>
                  <a:lnTo>
                    <a:pt x="5783580" y="553465"/>
                  </a:lnTo>
                  <a:lnTo>
                    <a:pt x="5783580" y="4981613"/>
                  </a:lnTo>
                  <a:lnTo>
                    <a:pt x="5781548" y="5029377"/>
                  </a:lnTo>
                  <a:lnTo>
                    <a:pt x="5775579" y="5076012"/>
                  </a:lnTo>
                  <a:lnTo>
                    <a:pt x="5765800" y="5121351"/>
                  </a:lnTo>
                  <a:lnTo>
                    <a:pt x="5752338" y="5165217"/>
                  </a:lnTo>
                  <a:lnTo>
                    <a:pt x="5735574" y="5207469"/>
                  </a:lnTo>
                  <a:lnTo>
                    <a:pt x="5715381" y="5247932"/>
                  </a:lnTo>
                  <a:lnTo>
                    <a:pt x="5692140" y="5286425"/>
                  </a:lnTo>
                  <a:lnTo>
                    <a:pt x="5665978" y="5322798"/>
                  </a:lnTo>
                  <a:lnTo>
                    <a:pt x="5636895" y="5356885"/>
                  </a:lnTo>
                  <a:lnTo>
                    <a:pt x="5605272" y="5388508"/>
                  </a:lnTo>
                  <a:lnTo>
                    <a:pt x="5571235" y="5417502"/>
                  </a:lnTo>
                  <a:lnTo>
                    <a:pt x="5534914" y="5443715"/>
                  </a:lnTo>
                  <a:lnTo>
                    <a:pt x="5496433" y="5466969"/>
                  </a:lnTo>
                  <a:lnTo>
                    <a:pt x="5455920" y="5487111"/>
                  </a:lnTo>
                  <a:lnTo>
                    <a:pt x="5413629" y="5503951"/>
                  </a:lnTo>
                  <a:lnTo>
                    <a:pt x="5369814" y="5517349"/>
                  </a:lnTo>
                  <a:lnTo>
                    <a:pt x="5324475" y="5527116"/>
                  </a:lnTo>
                  <a:lnTo>
                    <a:pt x="5277866" y="5533097"/>
                  </a:lnTo>
                  <a:lnTo>
                    <a:pt x="5230114" y="5535129"/>
                  </a:lnTo>
                  <a:lnTo>
                    <a:pt x="553465" y="5535129"/>
                  </a:lnTo>
                  <a:lnTo>
                    <a:pt x="505713" y="5533097"/>
                  </a:lnTo>
                  <a:lnTo>
                    <a:pt x="459104" y="5527116"/>
                  </a:lnTo>
                  <a:lnTo>
                    <a:pt x="413765" y="5517349"/>
                  </a:lnTo>
                  <a:lnTo>
                    <a:pt x="369824" y="5503951"/>
                  </a:lnTo>
                  <a:lnTo>
                    <a:pt x="327660" y="5487111"/>
                  </a:lnTo>
                  <a:lnTo>
                    <a:pt x="287147" y="5466969"/>
                  </a:lnTo>
                  <a:lnTo>
                    <a:pt x="248665" y="5443715"/>
                  </a:lnTo>
                  <a:lnTo>
                    <a:pt x="212344" y="5417502"/>
                  </a:lnTo>
                  <a:lnTo>
                    <a:pt x="178181" y="5388508"/>
                  </a:lnTo>
                  <a:lnTo>
                    <a:pt x="146558" y="5356885"/>
                  </a:lnTo>
                  <a:lnTo>
                    <a:pt x="117601" y="5322798"/>
                  </a:lnTo>
                  <a:lnTo>
                    <a:pt x="91439" y="5286425"/>
                  </a:lnTo>
                  <a:lnTo>
                    <a:pt x="68199" y="5247932"/>
                  </a:lnTo>
                  <a:lnTo>
                    <a:pt x="48006" y="5207469"/>
                  </a:lnTo>
                  <a:lnTo>
                    <a:pt x="31114" y="5165217"/>
                  </a:lnTo>
                  <a:lnTo>
                    <a:pt x="17779" y="5121351"/>
                  </a:lnTo>
                  <a:lnTo>
                    <a:pt x="8000" y="5076012"/>
                  </a:lnTo>
                  <a:lnTo>
                    <a:pt x="2032" y="5029377"/>
                  </a:lnTo>
                  <a:lnTo>
                    <a:pt x="0" y="4981613"/>
                  </a:lnTo>
                  <a:lnTo>
                    <a:pt x="0" y="553465"/>
                  </a:lnTo>
                  <a:lnTo>
                    <a:pt x="2032" y="505713"/>
                  </a:lnTo>
                  <a:lnTo>
                    <a:pt x="8000" y="459104"/>
                  </a:lnTo>
                  <a:lnTo>
                    <a:pt x="17779" y="413765"/>
                  </a:lnTo>
                  <a:lnTo>
                    <a:pt x="31114" y="369950"/>
                  </a:lnTo>
                  <a:lnTo>
                    <a:pt x="48006" y="327660"/>
                  </a:lnTo>
                  <a:lnTo>
                    <a:pt x="68199" y="287147"/>
                  </a:lnTo>
                  <a:lnTo>
                    <a:pt x="91439" y="248665"/>
                  </a:lnTo>
                  <a:lnTo>
                    <a:pt x="117601" y="212343"/>
                  </a:lnTo>
                  <a:lnTo>
                    <a:pt x="146558" y="178307"/>
                  </a:lnTo>
                  <a:lnTo>
                    <a:pt x="178181" y="146685"/>
                  </a:lnTo>
                  <a:lnTo>
                    <a:pt x="212344" y="117601"/>
                  </a:lnTo>
                  <a:lnTo>
                    <a:pt x="248665" y="91439"/>
                  </a:lnTo>
                  <a:lnTo>
                    <a:pt x="287147" y="68199"/>
                  </a:lnTo>
                  <a:lnTo>
                    <a:pt x="327660" y="48005"/>
                  </a:lnTo>
                  <a:lnTo>
                    <a:pt x="369824" y="31114"/>
                  </a:lnTo>
                  <a:lnTo>
                    <a:pt x="413765" y="17779"/>
                  </a:lnTo>
                  <a:lnTo>
                    <a:pt x="459104" y="8000"/>
                  </a:lnTo>
                  <a:lnTo>
                    <a:pt x="505713" y="2031"/>
                  </a:lnTo>
                  <a:lnTo>
                    <a:pt x="553465" y="0"/>
                  </a:lnTo>
                  <a:close/>
                </a:path>
              </a:pathLst>
            </a:custGeom>
            <a:ln w="22225">
              <a:solidFill>
                <a:srgbClr val="3C3C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483222" y="1351864"/>
            <a:ext cx="45389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/>
              <a:t>Recombinant</a:t>
            </a:r>
            <a:r>
              <a:rPr sz="1900" spc="-50" dirty="0"/>
              <a:t> </a:t>
            </a:r>
            <a:r>
              <a:rPr sz="1900" spc="-10" dirty="0"/>
              <a:t>protein</a:t>
            </a:r>
            <a:r>
              <a:rPr sz="1900" spc="-60" dirty="0"/>
              <a:t> </a:t>
            </a:r>
            <a:r>
              <a:rPr sz="1900" dirty="0"/>
              <a:t>and</a:t>
            </a:r>
            <a:r>
              <a:rPr sz="1900" spc="-65" dirty="0"/>
              <a:t> </a:t>
            </a:r>
            <a:r>
              <a:rPr sz="1900" dirty="0"/>
              <a:t>enzyme</a:t>
            </a:r>
            <a:r>
              <a:rPr sz="1900" spc="-95" dirty="0"/>
              <a:t> </a:t>
            </a:r>
            <a:r>
              <a:rPr sz="1900" spc="-10" dirty="0"/>
              <a:t>engineering</a:t>
            </a:r>
            <a:endParaRPr sz="1900"/>
          </a:p>
        </p:txBody>
      </p:sp>
      <p:sp>
        <p:nvSpPr>
          <p:cNvPr id="17" name="object 17"/>
          <p:cNvSpPr txBox="1"/>
          <p:nvPr/>
        </p:nvSpPr>
        <p:spPr>
          <a:xfrm>
            <a:off x="6139941" y="1328862"/>
            <a:ext cx="109855" cy="116078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900" spc="-50" dirty="0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900" spc="-50" dirty="0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900" spc="-50" dirty="0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9941" y="2852369"/>
            <a:ext cx="1098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0" dirty="0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39941" y="3437443"/>
            <a:ext cx="109855" cy="7810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900" spc="-50" dirty="0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900" spc="-50" dirty="0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39941" y="4872609"/>
            <a:ext cx="1098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0" dirty="0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83222" y="1622704"/>
            <a:ext cx="4823460" cy="352742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900" dirty="0">
                <a:latin typeface="Calibri"/>
                <a:cs typeface="Calibri"/>
              </a:rPr>
              <a:t>Enzyme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characterization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manufacturing</a:t>
            </a:r>
            <a:endParaRPr sz="1900">
              <a:latin typeface="Calibri"/>
              <a:cs typeface="Calibri"/>
            </a:endParaRPr>
          </a:p>
          <a:p>
            <a:pPr marL="12700" marR="226695">
              <a:lnSpc>
                <a:spcPct val="101099"/>
              </a:lnSpc>
              <a:spcBef>
                <a:spcPts val="855"/>
              </a:spcBef>
            </a:pPr>
            <a:r>
              <a:rPr sz="1900" spc="-10" dirty="0">
                <a:latin typeface="Calibri"/>
                <a:cs typeface="Calibri"/>
              </a:rPr>
              <a:t>Providing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downstream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processing,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purification, </a:t>
            </a:r>
            <a:r>
              <a:rPr sz="1900" dirty="0">
                <a:latin typeface="Calibri"/>
                <a:cs typeface="Calibri"/>
              </a:rPr>
              <a:t>final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formulation </a:t>
            </a:r>
            <a:r>
              <a:rPr sz="1900" spc="-10" dirty="0">
                <a:latin typeface="Calibri"/>
                <a:cs typeface="Calibri"/>
              </a:rPr>
              <a:t>services</a:t>
            </a:r>
            <a:endParaRPr sz="1900">
              <a:latin typeface="Calibri"/>
              <a:cs typeface="Calibri"/>
            </a:endParaRPr>
          </a:p>
          <a:p>
            <a:pPr marL="12700" marR="552450">
              <a:lnSpc>
                <a:spcPct val="101099"/>
              </a:lnSpc>
              <a:spcBef>
                <a:spcPts val="695"/>
              </a:spcBef>
            </a:pPr>
            <a:r>
              <a:rPr sz="1900" spc="-20" dirty="0">
                <a:latin typeface="Calibri"/>
                <a:cs typeface="Calibri"/>
              </a:rPr>
              <a:t>Contract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based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custom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protein/enzyme expression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900" dirty="0">
                <a:latin typeface="Calibri"/>
                <a:cs typeface="Calibri"/>
              </a:rPr>
              <a:t>Up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1000L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fermentation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capacities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630"/>
              </a:spcBef>
            </a:pPr>
            <a:r>
              <a:rPr sz="1900" dirty="0">
                <a:latin typeface="Calibri"/>
                <a:cs typeface="Calibri"/>
              </a:rPr>
              <a:t>Capability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producing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diverse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set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microbiological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products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e.g.</a:t>
            </a:r>
            <a:r>
              <a:rPr sz="1900" spc="-10" dirty="0">
                <a:latin typeface="Calibri"/>
                <a:cs typeface="Calibri"/>
              </a:rPr>
              <a:t> probiotics,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bacterial </a:t>
            </a:r>
            <a:r>
              <a:rPr sz="1900" dirty="0">
                <a:latin typeface="Calibri"/>
                <a:cs typeface="Calibri"/>
              </a:rPr>
              <a:t>soil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fertilizers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900" spc="-10" dirty="0">
                <a:latin typeface="Calibri"/>
                <a:cs typeface="Calibri"/>
              </a:rPr>
              <a:t>Analytical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EU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GMP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related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services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62200" y="9144"/>
            <a:ext cx="1703831" cy="981455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8</a:t>
            </a:fld>
            <a:r>
              <a:rPr spc="-10" dirty="0"/>
              <a:t>/11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6531" y="457201"/>
              <a:ext cx="3703320" cy="95885"/>
            </a:xfrm>
            <a:custGeom>
              <a:avLst/>
              <a:gdLst/>
              <a:ahLst/>
              <a:cxnLst/>
              <a:rect l="l" t="t" r="r" b="b"/>
              <a:pathLst>
                <a:path w="3703320" h="95884">
                  <a:moveTo>
                    <a:pt x="3703320" y="0"/>
                  </a:moveTo>
                  <a:lnTo>
                    <a:pt x="0" y="0"/>
                  </a:lnTo>
                  <a:lnTo>
                    <a:pt x="0" y="95756"/>
                  </a:lnTo>
                  <a:lnTo>
                    <a:pt x="3703320" y="95756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46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2147" y="454149"/>
              <a:ext cx="3703320" cy="99060"/>
            </a:xfrm>
            <a:custGeom>
              <a:avLst/>
              <a:gdLst/>
              <a:ahLst/>
              <a:cxnLst/>
              <a:rect l="l" t="t" r="r" b="b"/>
              <a:pathLst>
                <a:path w="3703320" h="99059">
                  <a:moveTo>
                    <a:pt x="3703320" y="0"/>
                  </a:moveTo>
                  <a:lnTo>
                    <a:pt x="0" y="0"/>
                  </a:lnTo>
                  <a:lnTo>
                    <a:pt x="0" y="98554"/>
                  </a:lnTo>
                  <a:lnTo>
                    <a:pt x="3703320" y="98554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95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1291" y="457198"/>
              <a:ext cx="3703320" cy="91440"/>
            </a:xfrm>
            <a:custGeom>
              <a:avLst/>
              <a:gdLst/>
              <a:ahLst/>
              <a:cxnLst/>
              <a:rect l="l" t="t" r="r" b="b"/>
              <a:pathLst>
                <a:path w="3703320" h="91440">
                  <a:moveTo>
                    <a:pt x="3703319" y="0"/>
                  </a:moveTo>
                  <a:lnTo>
                    <a:pt x="0" y="0"/>
                  </a:lnTo>
                  <a:lnTo>
                    <a:pt x="0" y="91441"/>
                  </a:lnTo>
                  <a:lnTo>
                    <a:pt x="3703319" y="91441"/>
                  </a:lnTo>
                  <a:lnTo>
                    <a:pt x="3703319" y="0"/>
                  </a:lnTo>
                  <a:close/>
                </a:path>
              </a:pathLst>
            </a:custGeom>
            <a:solidFill>
              <a:srgbClr val="EC8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89187"/>
              <a:ext cx="12192000" cy="368935"/>
            </a:xfrm>
            <a:custGeom>
              <a:avLst/>
              <a:gdLst/>
              <a:ahLst/>
              <a:cxnLst/>
              <a:rect l="l" t="t" r="r" b="b"/>
              <a:pathLst>
                <a:path w="12192000" h="368934">
                  <a:moveTo>
                    <a:pt x="12192000" y="0"/>
                  </a:moveTo>
                  <a:lnTo>
                    <a:pt x="0" y="0"/>
                  </a:lnTo>
                  <a:lnTo>
                    <a:pt x="0" y="368579"/>
                  </a:lnTo>
                  <a:lnTo>
                    <a:pt x="12192000" y="3685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6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12252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9192" y="381000"/>
              <a:ext cx="6896100" cy="4191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51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55" dirty="0"/>
              <a:t> </a:t>
            </a:r>
            <a:r>
              <a:rPr dirty="0"/>
              <a:t>Main</a:t>
            </a:r>
            <a:r>
              <a:rPr spc="-40" dirty="0"/>
              <a:t> </a:t>
            </a:r>
            <a:r>
              <a:rPr dirty="0"/>
              <a:t>Clients</a:t>
            </a:r>
            <a:r>
              <a:rPr spc="-6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Their</a:t>
            </a:r>
            <a:r>
              <a:rPr spc="-50" dirty="0"/>
              <a:t> </a:t>
            </a:r>
            <a:r>
              <a:rPr spc="-10" dirty="0"/>
              <a:t>Locations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29145" y="121920"/>
            <a:ext cx="11338560" cy="6078855"/>
            <a:chOff x="529145" y="121920"/>
            <a:chExt cx="11338560" cy="607885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2031" y="121920"/>
              <a:ext cx="1705355" cy="9814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0258" y="1645158"/>
              <a:ext cx="4601210" cy="4401185"/>
            </a:xfrm>
            <a:custGeom>
              <a:avLst/>
              <a:gdLst/>
              <a:ahLst/>
              <a:cxnLst/>
              <a:rect l="l" t="t" r="r" b="b"/>
              <a:pathLst>
                <a:path w="4601210" h="4401185">
                  <a:moveTo>
                    <a:pt x="440296" y="0"/>
                  </a:moveTo>
                  <a:lnTo>
                    <a:pt x="4160646" y="0"/>
                  </a:lnTo>
                  <a:lnTo>
                    <a:pt x="4208653" y="2539"/>
                  </a:lnTo>
                  <a:lnTo>
                    <a:pt x="4255134" y="10159"/>
                  </a:lnTo>
                  <a:lnTo>
                    <a:pt x="4299839" y="22478"/>
                  </a:lnTo>
                  <a:lnTo>
                    <a:pt x="4342511" y="39115"/>
                  </a:lnTo>
                  <a:lnTo>
                    <a:pt x="4382896" y="60070"/>
                  </a:lnTo>
                  <a:lnTo>
                    <a:pt x="4420616" y="84962"/>
                  </a:lnTo>
                  <a:lnTo>
                    <a:pt x="4455668" y="113411"/>
                  </a:lnTo>
                  <a:lnTo>
                    <a:pt x="4487545" y="145161"/>
                  </a:lnTo>
                  <a:lnTo>
                    <a:pt x="4515993" y="180212"/>
                  </a:lnTo>
                  <a:lnTo>
                    <a:pt x="4540884" y="217931"/>
                  </a:lnTo>
                  <a:lnTo>
                    <a:pt x="4561713" y="258317"/>
                  </a:lnTo>
                  <a:lnTo>
                    <a:pt x="4578477" y="300989"/>
                  </a:lnTo>
                  <a:lnTo>
                    <a:pt x="4590795" y="345693"/>
                  </a:lnTo>
                  <a:lnTo>
                    <a:pt x="4598416" y="392175"/>
                  </a:lnTo>
                  <a:lnTo>
                    <a:pt x="4600956" y="440054"/>
                  </a:lnTo>
                  <a:lnTo>
                    <a:pt x="4600956" y="3960710"/>
                  </a:lnTo>
                  <a:lnTo>
                    <a:pt x="4598416" y="4008666"/>
                  </a:lnTo>
                  <a:lnTo>
                    <a:pt x="4590795" y="4055122"/>
                  </a:lnTo>
                  <a:lnTo>
                    <a:pt x="4578477" y="4099814"/>
                  </a:lnTo>
                  <a:lnTo>
                    <a:pt x="4561713" y="4142473"/>
                  </a:lnTo>
                  <a:lnTo>
                    <a:pt x="4540884" y="4182821"/>
                  </a:lnTo>
                  <a:lnTo>
                    <a:pt x="4515993" y="4220616"/>
                  </a:lnTo>
                  <a:lnTo>
                    <a:pt x="4487545" y="4255566"/>
                  </a:lnTo>
                  <a:lnTo>
                    <a:pt x="4455668" y="4287405"/>
                  </a:lnTo>
                  <a:lnTo>
                    <a:pt x="4420616" y="4315879"/>
                  </a:lnTo>
                  <a:lnTo>
                    <a:pt x="4382896" y="4340707"/>
                  </a:lnTo>
                  <a:lnTo>
                    <a:pt x="4342511" y="4361624"/>
                  </a:lnTo>
                  <a:lnTo>
                    <a:pt x="4299839" y="4378350"/>
                  </a:lnTo>
                  <a:lnTo>
                    <a:pt x="4255134" y="4390644"/>
                  </a:lnTo>
                  <a:lnTo>
                    <a:pt x="4208653" y="4398213"/>
                  </a:lnTo>
                  <a:lnTo>
                    <a:pt x="4160646" y="4400791"/>
                  </a:lnTo>
                  <a:lnTo>
                    <a:pt x="440296" y="4400791"/>
                  </a:lnTo>
                  <a:lnTo>
                    <a:pt x="392315" y="4398213"/>
                  </a:lnTo>
                  <a:lnTo>
                    <a:pt x="345833" y="4390644"/>
                  </a:lnTo>
                  <a:lnTo>
                    <a:pt x="301129" y="4378350"/>
                  </a:lnTo>
                  <a:lnTo>
                    <a:pt x="258445" y="4361624"/>
                  </a:lnTo>
                  <a:lnTo>
                    <a:pt x="218071" y="4340707"/>
                  </a:lnTo>
                  <a:lnTo>
                    <a:pt x="180263" y="4315879"/>
                  </a:lnTo>
                  <a:lnTo>
                    <a:pt x="145287" y="4287405"/>
                  </a:lnTo>
                  <a:lnTo>
                    <a:pt x="113436" y="4255566"/>
                  </a:lnTo>
                  <a:lnTo>
                    <a:pt x="84950" y="4220616"/>
                  </a:lnTo>
                  <a:lnTo>
                    <a:pt x="60109" y="4182821"/>
                  </a:lnTo>
                  <a:lnTo>
                    <a:pt x="39192" y="4142473"/>
                  </a:lnTo>
                  <a:lnTo>
                    <a:pt x="22440" y="4099814"/>
                  </a:lnTo>
                  <a:lnTo>
                    <a:pt x="10160" y="4055122"/>
                  </a:lnTo>
                  <a:lnTo>
                    <a:pt x="2578" y="4008666"/>
                  </a:lnTo>
                  <a:lnTo>
                    <a:pt x="0" y="3960710"/>
                  </a:lnTo>
                  <a:lnTo>
                    <a:pt x="0" y="440054"/>
                  </a:lnTo>
                  <a:lnTo>
                    <a:pt x="2578" y="392175"/>
                  </a:lnTo>
                  <a:lnTo>
                    <a:pt x="10160" y="345693"/>
                  </a:lnTo>
                  <a:lnTo>
                    <a:pt x="22440" y="300989"/>
                  </a:lnTo>
                  <a:lnTo>
                    <a:pt x="39192" y="258317"/>
                  </a:lnTo>
                  <a:lnTo>
                    <a:pt x="60109" y="217931"/>
                  </a:lnTo>
                  <a:lnTo>
                    <a:pt x="84950" y="180212"/>
                  </a:lnTo>
                  <a:lnTo>
                    <a:pt x="113436" y="145161"/>
                  </a:lnTo>
                  <a:lnTo>
                    <a:pt x="145287" y="113411"/>
                  </a:lnTo>
                  <a:lnTo>
                    <a:pt x="180263" y="84962"/>
                  </a:lnTo>
                  <a:lnTo>
                    <a:pt x="218071" y="60070"/>
                  </a:lnTo>
                  <a:lnTo>
                    <a:pt x="258445" y="39115"/>
                  </a:lnTo>
                  <a:lnTo>
                    <a:pt x="301129" y="22478"/>
                  </a:lnTo>
                  <a:lnTo>
                    <a:pt x="345833" y="10159"/>
                  </a:lnTo>
                  <a:lnTo>
                    <a:pt x="392315" y="2539"/>
                  </a:lnTo>
                  <a:lnTo>
                    <a:pt x="440296" y="0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3252" y="1786127"/>
              <a:ext cx="4599940" cy="4402455"/>
            </a:xfrm>
            <a:custGeom>
              <a:avLst/>
              <a:gdLst/>
              <a:ahLst/>
              <a:cxnLst/>
              <a:rect l="l" t="t" r="r" b="b"/>
              <a:pathLst>
                <a:path w="4599940" h="4402455">
                  <a:moveTo>
                    <a:pt x="4159250" y="0"/>
                  </a:moveTo>
                  <a:lnTo>
                    <a:pt x="440181" y="0"/>
                  </a:lnTo>
                  <a:lnTo>
                    <a:pt x="392188" y="2539"/>
                  </a:lnTo>
                  <a:lnTo>
                    <a:pt x="345719" y="10160"/>
                  </a:lnTo>
                  <a:lnTo>
                    <a:pt x="301028" y="22479"/>
                  </a:lnTo>
                  <a:lnTo>
                    <a:pt x="258356" y="39243"/>
                  </a:lnTo>
                  <a:lnTo>
                    <a:pt x="217995" y="60071"/>
                  </a:lnTo>
                  <a:lnTo>
                    <a:pt x="180200" y="84962"/>
                  </a:lnTo>
                  <a:lnTo>
                    <a:pt x="145249" y="113411"/>
                  </a:lnTo>
                  <a:lnTo>
                    <a:pt x="113398" y="145287"/>
                  </a:lnTo>
                  <a:lnTo>
                    <a:pt x="84924" y="180212"/>
                  </a:lnTo>
                  <a:lnTo>
                    <a:pt x="60096" y="218059"/>
                  </a:lnTo>
                  <a:lnTo>
                    <a:pt x="39179" y="258445"/>
                  </a:lnTo>
                  <a:lnTo>
                    <a:pt x="22440" y="301117"/>
                  </a:lnTo>
                  <a:lnTo>
                    <a:pt x="10147" y="345821"/>
                  </a:lnTo>
                  <a:lnTo>
                    <a:pt x="2578" y="392302"/>
                  </a:lnTo>
                  <a:lnTo>
                    <a:pt x="0" y="440182"/>
                  </a:lnTo>
                  <a:lnTo>
                    <a:pt x="0" y="3962082"/>
                  </a:lnTo>
                  <a:lnTo>
                    <a:pt x="2578" y="4010050"/>
                  </a:lnTo>
                  <a:lnTo>
                    <a:pt x="10147" y="4056519"/>
                  </a:lnTo>
                  <a:lnTo>
                    <a:pt x="22440" y="4101223"/>
                  </a:lnTo>
                  <a:lnTo>
                    <a:pt x="39179" y="4143908"/>
                  </a:lnTo>
                  <a:lnTo>
                    <a:pt x="60096" y="4184281"/>
                  </a:lnTo>
                  <a:lnTo>
                    <a:pt x="84924" y="4222076"/>
                  </a:lnTo>
                  <a:lnTo>
                    <a:pt x="113398" y="4257040"/>
                  </a:lnTo>
                  <a:lnTo>
                    <a:pt x="145249" y="4288891"/>
                  </a:lnTo>
                  <a:lnTo>
                    <a:pt x="180200" y="4317377"/>
                  </a:lnTo>
                  <a:lnTo>
                    <a:pt x="217995" y="4342206"/>
                  </a:lnTo>
                  <a:lnTo>
                    <a:pt x="258356" y="4363135"/>
                  </a:lnTo>
                  <a:lnTo>
                    <a:pt x="301028" y="4379874"/>
                  </a:lnTo>
                  <a:lnTo>
                    <a:pt x="345719" y="4392155"/>
                  </a:lnTo>
                  <a:lnTo>
                    <a:pt x="392188" y="4399724"/>
                  </a:lnTo>
                  <a:lnTo>
                    <a:pt x="440181" y="4402315"/>
                  </a:lnTo>
                  <a:lnTo>
                    <a:pt x="4159250" y="4402315"/>
                  </a:lnTo>
                  <a:lnTo>
                    <a:pt x="4207256" y="4399724"/>
                  </a:lnTo>
                  <a:lnTo>
                    <a:pt x="4253738" y="4392155"/>
                  </a:lnTo>
                  <a:lnTo>
                    <a:pt x="4298442" y="4379874"/>
                  </a:lnTo>
                  <a:lnTo>
                    <a:pt x="4341114" y="4363135"/>
                  </a:lnTo>
                  <a:lnTo>
                    <a:pt x="4381373" y="4342206"/>
                  </a:lnTo>
                  <a:lnTo>
                    <a:pt x="4419219" y="4317377"/>
                  </a:lnTo>
                  <a:lnTo>
                    <a:pt x="4454144" y="4288891"/>
                  </a:lnTo>
                  <a:lnTo>
                    <a:pt x="4486021" y="4257040"/>
                  </a:lnTo>
                  <a:lnTo>
                    <a:pt x="4514469" y="4222076"/>
                  </a:lnTo>
                  <a:lnTo>
                    <a:pt x="4539361" y="4184281"/>
                  </a:lnTo>
                  <a:lnTo>
                    <a:pt x="4560189" y="4143908"/>
                  </a:lnTo>
                  <a:lnTo>
                    <a:pt x="4576953" y="4101223"/>
                  </a:lnTo>
                  <a:lnTo>
                    <a:pt x="4589272" y="4056519"/>
                  </a:lnTo>
                  <a:lnTo>
                    <a:pt x="4596892" y="4010050"/>
                  </a:lnTo>
                  <a:lnTo>
                    <a:pt x="4599432" y="3962082"/>
                  </a:lnTo>
                  <a:lnTo>
                    <a:pt x="4599432" y="440182"/>
                  </a:lnTo>
                  <a:lnTo>
                    <a:pt x="4596892" y="392302"/>
                  </a:lnTo>
                  <a:lnTo>
                    <a:pt x="4589272" y="345821"/>
                  </a:lnTo>
                  <a:lnTo>
                    <a:pt x="4576953" y="301117"/>
                  </a:lnTo>
                  <a:lnTo>
                    <a:pt x="4560189" y="258445"/>
                  </a:lnTo>
                  <a:lnTo>
                    <a:pt x="4539361" y="218059"/>
                  </a:lnTo>
                  <a:lnTo>
                    <a:pt x="4514469" y="180212"/>
                  </a:lnTo>
                  <a:lnTo>
                    <a:pt x="4486021" y="145287"/>
                  </a:lnTo>
                  <a:lnTo>
                    <a:pt x="4454144" y="113411"/>
                  </a:lnTo>
                  <a:lnTo>
                    <a:pt x="4419219" y="84962"/>
                  </a:lnTo>
                  <a:lnTo>
                    <a:pt x="4381373" y="60071"/>
                  </a:lnTo>
                  <a:lnTo>
                    <a:pt x="4341114" y="39243"/>
                  </a:lnTo>
                  <a:lnTo>
                    <a:pt x="4298442" y="22479"/>
                  </a:lnTo>
                  <a:lnTo>
                    <a:pt x="4253738" y="10160"/>
                  </a:lnTo>
                  <a:lnTo>
                    <a:pt x="4207256" y="2539"/>
                  </a:lnTo>
                  <a:lnTo>
                    <a:pt x="4159250" y="0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4014" y="1786890"/>
              <a:ext cx="4599940" cy="4402455"/>
            </a:xfrm>
            <a:custGeom>
              <a:avLst/>
              <a:gdLst/>
              <a:ahLst/>
              <a:cxnLst/>
              <a:rect l="l" t="t" r="r" b="b"/>
              <a:pathLst>
                <a:path w="4599940" h="4402455">
                  <a:moveTo>
                    <a:pt x="440182" y="0"/>
                  </a:moveTo>
                  <a:lnTo>
                    <a:pt x="4159250" y="0"/>
                  </a:lnTo>
                  <a:lnTo>
                    <a:pt x="4207256" y="2539"/>
                  </a:lnTo>
                  <a:lnTo>
                    <a:pt x="4253738" y="10160"/>
                  </a:lnTo>
                  <a:lnTo>
                    <a:pt x="4298442" y="22479"/>
                  </a:lnTo>
                  <a:lnTo>
                    <a:pt x="4341114" y="39243"/>
                  </a:lnTo>
                  <a:lnTo>
                    <a:pt x="4381373" y="60071"/>
                  </a:lnTo>
                  <a:lnTo>
                    <a:pt x="4419219" y="84962"/>
                  </a:lnTo>
                  <a:lnTo>
                    <a:pt x="4454144" y="113411"/>
                  </a:lnTo>
                  <a:lnTo>
                    <a:pt x="4486021" y="145287"/>
                  </a:lnTo>
                  <a:lnTo>
                    <a:pt x="4514469" y="180212"/>
                  </a:lnTo>
                  <a:lnTo>
                    <a:pt x="4539361" y="218059"/>
                  </a:lnTo>
                  <a:lnTo>
                    <a:pt x="4560189" y="258445"/>
                  </a:lnTo>
                  <a:lnTo>
                    <a:pt x="4576953" y="301117"/>
                  </a:lnTo>
                  <a:lnTo>
                    <a:pt x="4589272" y="345821"/>
                  </a:lnTo>
                  <a:lnTo>
                    <a:pt x="4596892" y="392302"/>
                  </a:lnTo>
                  <a:lnTo>
                    <a:pt x="4599432" y="440182"/>
                  </a:lnTo>
                  <a:lnTo>
                    <a:pt x="4599432" y="3962082"/>
                  </a:lnTo>
                  <a:lnTo>
                    <a:pt x="4596892" y="4010050"/>
                  </a:lnTo>
                  <a:lnTo>
                    <a:pt x="4589272" y="4056519"/>
                  </a:lnTo>
                  <a:lnTo>
                    <a:pt x="4576953" y="4101223"/>
                  </a:lnTo>
                  <a:lnTo>
                    <a:pt x="4560189" y="4143908"/>
                  </a:lnTo>
                  <a:lnTo>
                    <a:pt x="4539361" y="4184269"/>
                  </a:lnTo>
                  <a:lnTo>
                    <a:pt x="4514469" y="4222076"/>
                  </a:lnTo>
                  <a:lnTo>
                    <a:pt x="4486021" y="4257040"/>
                  </a:lnTo>
                  <a:lnTo>
                    <a:pt x="4454144" y="4288891"/>
                  </a:lnTo>
                  <a:lnTo>
                    <a:pt x="4419219" y="4317377"/>
                  </a:lnTo>
                  <a:lnTo>
                    <a:pt x="4381373" y="4342206"/>
                  </a:lnTo>
                  <a:lnTo>
                    <a:pt x="4341114" y="4363135"/>
                  </a:lnTo>
                  <a:lnTo>
                    <a:pt x="4298442" y="4379874"/>
                  </a:lnTo>
                  <a:lnTo>
                    <a:pt x="4253738" y="4392155"/>
                  </a:lnTo>
                  <a:lnTo>
                    <a:pt x="4207256" y="4399724"/>
                  </a:lnTo>
                  <a:lnTo>
                    <a:pt x="4159250" y="4402315"/>
                  </a:lnTo>
                  <a:lnTo>
                    <a:pt x="440182" y="4402315"/>
                  </a:lnTo>
                  <a:lnTo>
                    <a:pt x="392188" y="4399724"/>
                  </a:lnTo>
                  <a:lnTo>
                    <a:pt x="345719" y="4392155"/>
                  </a:lnTo>
                  <a:lnTo>
                    <a:pt x="301028" y="4379874"/>
                  </a:lnTo>
                  <a:lnTo>
                    <a:pt x="258356" y="4363135"/>
                  </a:lnTo>
                  <a:lnTo>
                    <a:pt x="217995" y="4342206"/>
                  </a:lnTo>
                  <a:lnTo>
                    <a:pt x="180200" y="4317377"/>
                  </a:lnTo>
                  <a:lnTo>
                    <a:pt x="145249" y="4288891"/>
                  </a:lnTo>
                  <a:lnTo>
                    <a:pt x="113398" y="4257040"/>
                  </a:lnTo>
                  <a:lnTo>
                    <a:pt x="84924" y="4222076"/>
                  </a:lnTo>
                  <a:lnTo>
                    <a:pt x="60096" y="4184269"/>
                  </a:lnTo>
                  <a:lnTo>
                    <a:pt x="39179" y="4143908"/>
                  </a:lnTo>
                  <a:lnTo>
                    <a:pt x="22440" y="4101223"/>
                  </a:lnTo>
                  <a:lnTo>
                    <a:pt x="10147" y="4056519"/>
                  </a:lnTo>
                  <a:lnTo>
                    <a:pt x="2578" y="4010050"/>
                  </a:lnTo>
                  <a:lnTo>
                    <a:pt x="0" y="3962082"/>
                  </a:lnTo>
                  <a:lnTo>
                    <a:pt x="0" y="440182"/>
                  </a:lnTo>
                  <a:lnTo>
                    <a:pt x="2578" y="392302"/>
                  </a:lnTo>
                  <a:lnTo>
                    <a:pt x="10147" y="345821"/>
                  </a:lnTo>
                  <a:lnTo>
                    <a:pt x="22440" y="301117"/>
                  </a:lnTo>
                  <a:lnTo>
                    <a:pt x="39179" y="258445"/>
                  </a:lnTo>
                  <a:lnTo>
                    <a:pt x="60096" y="218059"/>
                  </a:lnTo>
                  <a:lnTo>
                    <a:pt x="84924" y="180212"/>
                  </a:lnTo>
                  <a:lnTo>
                    <a:pt x="113398" y="145287"/>
                  </a:lnTo>
                  <a:lnTo>
                    <a:pt x="145249" y="113411"/>
                  </a:lnTo>
                  <a:lnTo>
                    <a:pt x="180200" y="84962"/>
                  </a:lnTo>
                  <a:lnTo>
                    <a:pt x="217995" y="60071"/>
                  </a:lnTo>
                  <a:lnTo>
                    <a:pt x="258356" y="39243"/>
                  </a:lnTo>
                  <a:lnTo>
                    <a:pt x="301028" y="22479"/>
                  </a:lnTo>
                  <a:lnTo>
                    <a:pt x="345719" y="10160"/>
                  </a:lnTo>
                  <a:lnTo>
                    <a:pt x="392188" y="2539"/>
                  </a:lnTo>
                  <a:lnTo>
                    <a:pt x="440182" y="0"/>
                  </a:lnTo>
                  <a:close/>
                </a:path>
              </a:pathLst>
            </a:custGeom>
            <a:ln w="22225">
              <a:solidFill>
                <a:srgbClr val="3C3C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76655" y="1696453"/>
            <a:ext cx="4090670" cy="147129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300" dirty="0">
                <a:latin typeface="Calibri"/>
                <a:cs typeface="Calibri"/>
              </a:rPr>
              <a:t>Specialty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chemistry</a:t>
            </a:r>
            <a:r>
              <a:rPr sz="2300" spc="-10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manufacturers</a:t>
            </a:r>
            <a:endParaRPr sz="2300">
              <a:latin typeface="Calibri"/>
              <a:cs typeface="Calibri"/>
            </a:endParaRPr>
          </a:p>
          <a:p>
            <a:pPr marL="12700" marR="1892935">
              <a:lnSpc>
                <a:spcPts val="3979"/>
              </a:lnSpc>
            </a:pPr>
            <a:r>
              <a:rPr sz="2300" dirty="0">
                <a:latin typeface="Calibri"/>
                <a:cs typeface="Calibri"/>
              </a:rPr>
              <a:t>API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manufacturers </a:t>
            </a:r>
            <a:r>
              <a:rPr sz="2300" spc="-10" dirty="0">
                <a:latin typeface="Calibri"/>
                <a:cs typeface="Calibri"/>
              </a:rPr>
              <a:t>Biotechnology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6655" y="3106662"/>
            <a:ext cx="3196590" cy="2879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4100"/>
              </a:lnSpc>
              <a:spcBef>
                <a:spcPts val="95"/>
              </a:spcBef>
            </a:pPr>
            <a:r>
              <a:rPr sz="2300" spc="-20" dirty="0">
                <a:latin typeface="Calibri"/>
                <a:cs typeface="Calibri"/>
              </a:rPr>
              <a:t>Electronical </a:t>
            </a:r>
            <a:r>
              <a:rPr sz="2300" spc="-10" dirty="0">
                <a:latin typeface="Calibri"/>
                <a:cs typeface="Calibri"/>
              </a:rPr>
              <a:t>industry </a:t>
            </a:r>
            <a:r>
              <a:rPr sz="2300" spc="-75" dirty="0">
                <a:latin typeface="Calibri"/>
                <a:cs typeface="Calibri"/>
              </a:rPr>
              <a:t>Traders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–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distributors Pharmaceutical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companies </a:t>
            </a:r>
            <a:r>
              <a:rPr sz="2300" dirty="0">
                <a:latin typeface="Calibri"/>
                <a:cs typeface="Calibri"/>
              </a:rPr>
              <a:t>Diagnostic</a:t>
            </a:r>
            <a:r>
              <a:rPr sz="2300" spc="39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companies </a:t>
            </a:r>
            <a:r>
              <a:rPr sz="2300" dirty="0">
                <a:latin typeface="Calibri"/>
                <a:cs typeface="Calibri"/>
              </a:rPr>
              <a:t>Food</a:t>
            </a:r>
            <a:r>
              <a:rPr sz="2300" spc="-1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Industry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300" spc="-10" dirty="0">
                <a:latin typeface="Calibri"/>
                <a:cs typeface="Calibri"/>
              </a:rPr>
              <a:t>Cosmetic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companies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51181" y="1634045"/>
            <a:ext cx="5133975" cy="4907915"/>
            <a:chOff x="6151181" y="1634045"/>
            <a:chExt cx="5133975" cy="4907915"/>
          </a:xfrm>
        </p:grpSpPr>
        <p:sp>
          <p:nvSpPr>
            <p:cNvPr id="19" name="object 19"/>
            <p:cNvSpPr/>
            <p:nvPr/>
          </p:nvSpPr>
          <p:spPr>
            <a:xfrm>
              <a:off x="6162294" y="1645157"/>
              <a:ext cx="4601210" cy="4399915"/>
            </a:xfrm>
            <a:custGeom>
              <a:avLst/>
              <a:gdLst/>
              <a:ahLst/>
              <a:cxnLst/>
              <a:rect l="l" t="t" r="r" b="b"/>
              <a:pathLst>
                <a:path w="4601209" h="4399915">
                  <a:moveTo>
                    <a:pt x="440181" y="0"/>
                  </a:moveTo>
                  <a:lnTo>
                    <a:pt x="4160774" y="0"/>
                  </a:lnTo>
                  <a:lnTo>
                    <a:pt x="4208780" y="2539"/>
                  </a:lnTo>
                  <a:lnTo>
                    <a:pt x="4255134" y="10159"/>
                  </a:lnTo>
                  <a:lnTo>
                    <a:pt x="4299838" y="22478"/>
                  </a:lnTo>
                  <a:lnTo>
                    <a:pt x="4342510" y="39115"/>
                  </a:lnTo>
                  <a:lnTo>
                    <a:pt x="4382897" y="60070"/>
                  </a:lnTo>
                  <a:lnTo>
                    <a:pt x="4420742" y="84836"/>
                  </a:lnTo>
                  <a:lnTo>
                    <a:pt x="4455667" y="113283"/>
                  </a:lnTo>
                  <a:lnTo>
                    <a:pt x="4487545" y="145161"/>
                  </a:lnTo>
                  <a:lnTo>
                    <a:pt x="4515992" y="180086"/>
                  </a:lnTo>
                  <a:lnTo>
                    <a:pt x="4540884" y="217931"/>
                  </a:lnTo>
                  <a:lnTo>
                    <a:pt x="4561712" y="258190"/>
                  </a:lnTo>
                  <a:lnTo>
                    <a:pt x="4578477" y="300863"/>
                  </a:lnTo>
                  <a:lnTo>
                    <a:pt x="4590796" y="345566"/>
                  </a:lnTo>
                  <a:lnTo>
                    <a:pt x="4598415" y="392049"/>
                  </a:lnTo>
                  <a:lnTo>
                    <a:pt x="4600956" y="439927"/>
                  </a:lnTo>
                  <a:lnTo>
                    <a:pt x="4600956" y="3959377"/>
                  </a:lnTo>
                  <a:lnTo>
                    <a:pt x="4598415" y="4007307"/>
                  </a:lnTo>
                  <a:lnTo>
                    <a:pt x="4590796" y="4053751"/>
                  </a:lnTo>
                  <a:lnTo>
                    <a:pt x="4578477" y="4098429"/>
                  </a:lnTo>
                  <a:lnTo>
                    <a:pt x="4561712" y="4141076"/>
                  </a:lnTo>
                  <a:lnTo>
                    <a:pt x="4540884" y="4181424"/>
                  </a:lnTo>
                  <a:lnTo>
                    <a:pt x="4515992" y="4219194"/>
                  </a:lnTo>
                  <a:lnTo>
                    <a:pt x="4487545" y="4254131"/>
                  </a:lnTo>
                  <a:lnTo>
                    <a:pt x="4455667" y="4285970"/>
                  </a:lnTo>
                  <a:lnTo>
                    <a:pt x="4420742" y="4314431"/>
                  </a:lnTo>
                  <a:lnTo>
                    <a:pt x="4382897" y="4339247"/>
                  </a:lnTo>
                  <a:lnTo>
                    <a:pt x="4342510" y="4360151"/>
                  </a:lnTo>
                  <a:lnTo>
                    <a:pt x="4299838" y="4376877"/>
                  </a:lnTo>
                  <a:lnTo>
                    <a:pt x="4255134" y="4389158"/>
                  </a:lnTo>
                  <a:lnTo>
                    <a:pt x="4208780" y="4396727"/>
                  </a:lnTo>
                  <a:lnTo>
                    <a:pt x="4160774" y="4399305"/>
                  </a:lnTo>
                  <a:lnTo>
                    <a:pt x="440181" y="4399305"/>
                  </a:lnTo>
                  <a:lnTo>
                    <a:pt x="392175" y="4396727"/>
                  </a:lnTo>
                  <a:lnTo>
                    <a:pt x="345694" y="4389158"/>
                  </a:lnTo>
                  <a:lnTo>
                    <a:pt x="300989" y="4376877"/>
                  </a:lnTo>
                  <a:lnTo>
                    <a:pt x="258317" y="4360151"/>
                  </a:lnTo>
                  <a:lnTo>
                    <a:pt x="218058" y="4339247"/>
                  </a:lnTo>
                  <a:lnTo>
                    <a:pt x="180212" y="4314431"/>
                  </a:lnTo>
                  <a:lnTo>
                    <a:pt x="145287" y="4285970"/>
                  </a:lnTo>
                  <a:lnTo>
                    <a:pt x="113410" y="4254131"/>
                  </a:lnTo>
                  <a:lnTo>
                    <a:pt x="84962" y="4219194"/>
                  </a:lnTo>
                  <a:lnTo>
                    <a:pt x="60070" y="4181424"/>
                  </a:lnTo>
                  <a:lnTo>
                    <a:pt x="39115" y="4141076"/>
                  </a:lnTo>
                  <a:lnTo>
                    <a:pt x="22478" y="4098429"/>
                  </a:lnTo>
                  <a:lnTo>
                    <a:pt x="10159" y="4053751"/>
                  </a:lnTo>
                  <a:lnTo>
                    <a:pt x="2539" y="4007307"/>
                  </a:lnTo>
                  <a:lnTo>
                    <a:pt x="0" y="3959377"/>
                  </a:lnTo>
                  <a:lnTo>
                    <a:pt x="0" y="439927"/>
                  </a:lnTo>
                  <a:lnTo>
                    <a:pt x="2539" y="392049"/>
                  </a:lnTo>
                  <a:lnTo>
                    <a:pt x="10159" y="345566"/>
                  </a:lnTo>
                  <a:lnTo>
                    <a:pt x="22478" y="300863"/>
                  </a:lnTo>
                  <a:lnTo>
                    <a:pt x="39115" y="258190"/>
                  </a:lnTo>
                  <a:lnTo>
                    <a:pt x="60070" y="217931"/>
                  </a:lnTo>
                  <a:lnTo>
                    <a:pt x="84962" y="180086"/>
                  </a:lnTo>
                  <a:lnTo>
                    <a:pt x="113410" y="145161"/>
                  </a:lnTo>
                  <a:lnTo>
                    <a:pt x="145287" y="113283"/>
                  </a:lnTo>
                  <a:lnTo>
                    <a:pt x="180212" y="84836"/>
                  </a:lnTo>
                  <a:lnTo>
                    <a:pt x="218058" y="60070"/>
                  </a:lnTo>
                  <a:lnTo>
                    <a:pt x="258317" y="39115"/>
                  </a:lnTo>
                  <a:lnTo>
                    <a:pt x="300989" y="22478"/>
                  </a:lnTo>
                  <a:lnTo>
                    <a:pt x="345694" y="10159"/>
                  </a:lnTo>
                  <a:lnTo>
                    <a:pt x="392175" y="2539"/>
                  </a:lnTo>
                  <a:lnTo>
                    <a:pt x="440181" y="0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73595" y="2129027"/>
              <a:ext cx="4599940" cy="4401185"/>
            </a:xfrm>
            <a:custGeom>
              <a:avLst/>
              <a:gdLst/>
              <a:ahLst/>
              <a:cxnLst/>
              <a:rect l="l" t="t" r="r" b="b"/>
              <a:pathLst>
                <a:path w="4599940" h="4401184">
                  <a:moveTo>
                    <a:pt x="4159377" y="0"/>
                  </a:moveTo>
                  <a:lnTo>
                    <a:pt x="440054" y="0"/>
                  </a:lnTo>
                  <a:lnTo>
                    <a:pt x="392049" y="2539"/>
                  </a:lnTo>
                  <a:lnTo>
                    <a:pt x="345567" y="10160"/>
                  </a:lnTo>
                  <a:lnTo>
                    <a:pt x="300989" y="22479"/>
                  </a:lnTo>
                  <a:lnTo>
                    <a:pt x="258318" y="39116"/>
                  </a:lnTo>
                  <a:lnTo>
                    <a:pt x="217931" y="60071"/>
                  </a:lnTo>
                  <a:lnTo>
                    <a:pt x="180212" y="84962"/>
                  </a:lnTo>
                  <a:lnTo>
                    <a:pt x="145160" y="113411"/>
                  </a:lnTo>
                  <a:lnTo>
                    <a:pt x="113410" y="145161"/>
                  </a:lnTo>
                  <a:lnTo>
                    <a:pt x="84835" y="180212"/>
                  </a:lnTo>
                  <a:lnTo>
                    <a:pt x="60071" y="217932"/>
                  </a:lnTo>
                  <a:lnTo>
                    <a:pt x="39115" y="258318"/>
                  </a:lnTo>
                  <a:lnTo>
                    <a:pt x="22478" y="300989"/>
                  </a:lnTo>
                  <a:lnTo>
                    <a:pt x="10159" y="345694"/>
                  </a:lnTo>
                  <a:lnTo>
                    <a:pt x="2539" y="392175"/>
                  </a:lnTo>
                  <a:lnTo>
                    <a:pt x="0" y="440055"/>
                  </a:lnTo>
                  <a:lnTo>
                    <a:pt x="0" y="3960749"/>
                  </a:lnTo>
                  <a:lnTo>
                    <a:pt x="2539" y="4008704"/>
                  </a:lnTo>
                  <a:lnTo>
                    <a:pt x="10159" y="4055160"/>
                  </a:lnTo>
                  <a:lnTo>
                    <a:pt x="22478" y="4099852"/>
                  </a:lnTo>
                  <a:lnTo>
                    <a:pt x="39115" y="4142511"/>
                  </a:lnTo>
                  <a:lnTo>
                    <a:pt x="60071" y="4182872"/>
                  </a:lnTo>
                  <a:lnTo>
                    <a:pt x="84835" y="4220654"/>
                  </a:lnTo>
                  <a:lnTo>
                    <a:pt x="113410" y="4255604"/>
                  </a:lnTo>
                  <a:lnTo>
                    <a:pt x="145160" y="4287456"/>
                  </a:lnTo>
                  <a:lnTo>
                    <a:pt x="180212" y="4315929"/>
                  </a:lnTo>
                  <a:lnTo>
                    <a:pt x="217931" y="4340745"/>
                  </a:lnTo>
                  <a:lnTo>
                    <a:pt x="258318" y="4361662"/>
                  </a:lnTo>
                  <a:lnTo>
                    <a:pt x="300989" y="4378401"/>
                  </a:lnTo>
                  <a:lnTo>
                    <a:pt x="345567" y="4390682"/>
                  </a:lnTo>
                  <a:lnTo>
                    <a:pt x="392049" y="4398251"/>
                  </a:lnTo>
                  <a:lnTo>
                    <a:pt x="440054" y="4400829"/>
                  </a:lnTo>
                  <a:lnTo>
                    <a:pt x="4159377" y="4400829"/>
                  </a:lnTo>
                  <a:lnTo>
                    <a:pt x="4207383" y="4398251"/>
                  </a:lnTo>
                  <a:lnTo>
                    <a:pt x="4253737" y="4390682"/>
                  </a:lnTo>
                  <a:lnTo>
                    <a:pt x="4298442" y="4378401"/>
                  </a:lnTo>
                  <a:lnTo>
                    <a:pt x="4341113" y="4361662"/>
                  </a:lnTo>
                  <a:lnTo>
                    <a:pt x="4381500" y="4340745"/>
                  </a:lnTo>
                  <a:lnTo>
                    <a:pt x="4419219" y="4315929"/>
                  </a:lnTo>
                  <a:lnTo>
                    <a:pt x="4454271" y="4287456"/>
                  </a:lnTo>
                  <a:lnTo>
                    <a:pt x="4486021" y="4255604"/>
                  </a:lnTo>
                  <a:lnTo>
                    <a:pt x="4514469" y="4220654"/>
                  </a:lnTo>
                  <a:lnTo>
                    <a:pt x="4539360" y="4182872"/>
                  </a:lnTo>
                  <a:lnTo>
                    <a:pt x="4560315" y="4142511"/>
                  </a:lnTo>
                  <a:lnTo>
                    <a:pt x="4576953" y="4099852"/>
                  </a:lnTo>
                  <a:lnTo>
                    <a:pt x="4589272" y="4055160"/>
                  </a:lnTo>
                  <a:lnTo>
                    <a:pt x="4596892" y="4008704"/>
                  </a:lnTo>
                  <a:lnTo>
                    <a:pt x="4599432" y="3960749"/>
                  </a:lnTo>
                  <a:lnTo>
                    <a:pt x="4599432" y="440055"/>
                  </a:lnTo>
                  <a:lnTo>
                    <a:pt x="4596892" y="392175"/>
                  </a:lnTo>
                  <a:lnTo>
                    <a:pt x="4589272" y="345694"/>
                  </a:lnTo>
                  <a:lnTo>
                    <a:pt x="4576953" y="300989"/>
                  </a:lnTo>
                  <a:lnTo>
                    <a:pt x="4560315" y="258318"/>
                  </a:lnTo>
                  <a:lnTo>
                    <a:pt x="4539360" y="217932"/>
                  </a:lnTo>
                  <a:lnTo>
                    <a:pt x="4514469" y="180212"/>
                  </a:lnTo>
                  <a:lnTo>
                    <a:pt x="4486021" y="145161"/>
                  </a:lnTo>
                  <a:lnTo>
                    <a:pt x="4454271" y="113411"/>
                  </a:lnTo>
                  <a:lnTo>
                    <a:pt x="4419219" y="84962"/>
                  </a:lnTo>
                  <a:lnTo>
                    <a:pt x="4381500" y="60071"/>
                  </a:lnTo>
                  <a:lnTo>
                    <a:pt x="4341113" y="39116"/>
                  </a:lnTo>
                  <a:lnTo>
                    <a:pt x="4298442" y="22479"/>
                  </a:lnTo>
                  <a:lnTo>
                    <a:pt x="4253737" y="10160"/>
                  </a:lnTo>
                  <a:lnTo>
                    <a:pt x="4207383" y="2539"/>
                  </a:lnTo>
                  <a:lnTo>
                    <a:pt x="4159377" y="0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74358" y="2129789"/>
              <a:ext cx="4599940" cy="4401185"/>
            </a:xfrm>
            <a:custGeom>
              <a:avLst/>
              <a:gdLst/>
              <a:ahLst/>
              <a:cxnLst/>
              <a:rect l="l" t="t" r="r" b="b"/>
              <a:pathLst>
                <a:path w="4599940" h="4401184">
                  <a:moveTo>
                    <a:pt x="440055" y="0"/>
                  </a:moveTo>
                  <a:lnTo>
                    <a:pt x="4159377" y="0"/>
                  </a:lnTo>
                  <a:lnTo>
                    <a:pt x="4207383" y="2539"/>
                  </a:lnTo>
                  <a:lnTo>
                    <a:pt x="4253738" y="10160"/>
                  </a:lnTo>
                  <a:lnTo>
                    <a:pt x="4298442" y="22479"/>
                  </a:lnTo>
                  <a:lnTo>
                    <a:pt x="4341114" y="39115"/>
                  </a:lnTo>
                  <a:lnTo>
                    <a:pt x="4381500" y="60071"/>
                  </a:lnTo>
                  <a:lnTo>
                    <a:pt x="4419219" y="84962"/>
                  </a:lnTo>
                  <a:lnTo>
                    <a:pt x="4454271" y="113411"/>
                  </a:lnTo>
                  <a:lnTo>
                    <a:pt x="4486021" y="145161"/>
                  </a:lnTo>
                  <a:lnTo>
                    <a:pt x="4514469" y="180212"/>
                  </a:lnTo>
                  <a:lnTo>
                    <a:pt x="4539361" y="217932"/>
                  </a:lnTo>
                  <a:lnTo>
                    <a:pt x="4560316" y="258318"/>
                  </a:lnTo>
                  <a:lnTo>
                    <a:pt x="4576953" y="300989"/>
                  </a:lnTo>
                  <a:lnTo>
                    <a:pt x="4589272" y="345694"/>
                  </a:lnTo>
                  <a:lnTo>
                    <a:pt x="4596892" y="392175"/>
                  </a:lnTo>
                  <a:lnTo>
                    <a:pt x="4599432" y="440055"/>
                  </a:lnTo>
                  <a:lnTo>
                    <a:pt x="4599432" y="3960749"/>
                  </a:lnTo>
                  <a:lnTo>
                    <a:pt x="4596892" y="4008704"/>
                  </a:lnTo>
                  <a:lnTo>
                    <a:pt x="4589272" y="4055160"/>
                  </a:lnTo>
                  <a:lnTo>
                    <a:pt x="4576953" y="4099852"/>
                  </a:lnTo>
                  <a:lnTo>
                    <a:pt x="4560316" y="4142511"/>
                  </a:lnTo>
                  <a:lnTo>
                    <a:pt x="4539361" y="4182872"/>
                  </a:lnTo>
                  <a:lnTo>
                    <a:pt x="4514469" y="4220654"/>
                  </a:lnTo>
                  <a:lnTo>
                    <a:pt x="4486021" y="4255604"/>
                  </a:lnTo>
                  <a:lnTo>
                    <a:pt x="4454271" y="4287456"/>
                  </a:lnTo>
                  <a:lnTo>
                    <a:pt x="4419219" y="4315929"/>
                  </a:lnTo>
                  <a:lnTo>
                    <a:pt x="4381500" y="4340745"/>
                  </a:lnTo>
                  <a:lnTo>
                    <a:pt x="4341114" y="4361662"/>
                  </a:lnTo>
                  <a:lnTo>
                    <a:pt x="4298442" y="4378401"/>
                  </a:lnTo>
                  <a:lnTo>
                    <a:pt x="4253738" y="4390682"/>
                  </a:lnTo>
                  <a:lnTo>
                    <a:pt x="4207383" y="4398251"/>
                  </a:lnTo>
                  <a:lnTo>
                    <a:pt x="4159377" y="4400829"/>
                  </a:lnTo>
                  <a:lnTo>
                    <a:pt x="440055" y="4400829"/>
                  </a:lnTo>
                  <a:lnTo>
                    <a:pt x="392049" y="4398251"/>
                  </a:lnTo>
                  <a:lnTo>
                    <a:pt x="345567" y="4390682"/>
                  </a:lnTo>
                  <a:lnTo>
                    <a:pt x="300990" y="4378401"/>
                  </a:lnTo>
                  <a:lnTo>
                    <a:pt x="258318" y="4361662"/>
                  </a:lnTo>
                  <a:lnTo>
                    <a:pt x="217932" y="4340745"/>
                  </a:lnTo>
                  <a:lnTo>
                    <a:pt x="180213" y="4315929"/>
                  </a:lnTo>
                  <a:lnTo>
                    <a:pt x="145161" y="4287456"/>
                  </a:lnTo>
                  <a:lnTo>
                    <a:pt x="113411" y="4255604"/>
                  </a:lnTo>
                  <a:lnTo>
                    <a:pt x="84836" y="4220654"/>
                  </a:lnTo>
                  <a:lnTo>
                    <a:pt x="60071" y="4182872"/>
                  </a:lnTo>
                  <a:lnTo>
                    <a:pt x="39116" y="4142511"/>
                  </a:lnTo>
                  <a:lnTo>
                    <a:pt x="22478" y="4099852"/>
                  </a:lnTo>
                  <a:lnTo>
                    <a:pt x="10160" y="4055160"/>
                  </a:lnTo>
                  <a:lnTo>
                    <a:pt x="2540" y="4008704"/>
                  </a:lnTo>
                  <a:lnTo>
                    <a:pt x="0" y="3960749"/>
                  </a:lnTo>
                  <a:lnTo>
                    <a:pt x="0" y="440055"/>
                  </a:lnTo>
                  <a:lnTo>
                    <a:pt x="2540" y="392175"/>
                  </a:lnTo>
                  <a:lnTo>
                    <a:pt x="10160" y="345694"/>
                  </a:lnTo>
                  <a:lnTo>
                    <a:pt x="22478" y="300989"/>
                  </a:lnTo>
                  <a:lnTo>
                    <a:pt x="39116" y="258318"/>
                  </a:lnTo>
                  <a:lnTo>
                    <a:pt x="60071" y="217932"/>
                  </a:lnTo>
                  <a:lnTo>
                    <a:pt x="84836" y="180212"/>
                  </a:lnTo>
                  <a:lnTo>
                    <a:pt x="113411" y="145161"/>
                  </a:lnTo>
                  <a:lnTo>
                    <a:pt x="145161" y="113411"/>
                  </a:lnTo>
                  <a:lnTo>
                    <a:pt x="180213" y="84962"/>
                  </a:lnTo>
                  <a:lnTo>
                    <a:pt x="217932" y="60071"/>
                  </a:lnTo>
                  <a:lnTo>
                    <a:pt x="258318" y="39115"/>
                  </a:lnTo>
                  <a:lnTo>
                    <a:pt x="300990" y="22479"/>
                  </a:lnTo>
                  <a:lnTo>
                    <a:pt x="345567" y="10160"/>
                  </a:lnTo>
                  <a:lnTo>
                    <a:pt x="392049" y="2539"/>
                  </a:lnTo>
                  <a:lnTo>
                    <a:pt x="440055" y="0"/>
                  </a:lnTo>
                  <a:close/>
                </a:path>
              </a:pathLst>
            </a:custGeom>
            <a:ln w="22225">
              <a:solidFill>
                <a:srgbClr val="3C3C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77557" y="3213596"/>
            <a:ext cx="910590" cy="19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720">
              <a:lnSpc>
                <a:spcPct val="134200"/>
              </a:lnSpc>
              <a:spcBef>
                <a:spcPts val="95"/>
              </a:spcBef>
            </a:pPr>
            <a:r>
              <a:rPr sz="2300" spc="-10" dirty="0">
                <a:latin typeface="Calibri"/>
                <a:cs typeface="Calibri"/>
              </a:rPr>
              <a:t>From: </a:t>
            </a:r>
            <a:r>
              <a:rPr sz="2300" spc="-25" dirty="0">
                <a:latin typeface="Calibri"/>
                <a:cs typeface="Calibri"/>
              </a:rPr>
              <a:t>Europe USA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300" spc="-10" dirty="0">
                <a:latin typeface="Calibri"/>
                <a:cs typeface="Calibri"/>
              </a:rPr>
              <a:t>Canada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pc="-10" dirty="0"/>
              <a:t>9</a:t>
            </a:fld>
            <a:r>
              <a:rPr spc="-10" dirty="0"/>
              <a:t>/11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Sourcing</a:t>
            </a:r>
            <a:r>
              <a:rPr spc="-60" dirty="0"/>
              <a:t> </a:t>
            </a:r>
            <a:r>
              <a:rPr dirty="0"/>
              <a:t>&amp;</a:t>
            </a:r>
            <a:r>
              <a:rPr spc="-30" dirty="0"/>
              <a:t> </a:t>
            </a:r>
            <a:r>
              <a:rPr spc="-20" dirty="0"/>
              <a:t>Marketing</a:t>
            </a:r>
            <a:r>
              <a:rPr spc="-25" dirty="0"/>
              <a:t> </a:t>
            </a:r>
            <a:r>
              <a:rPr spc="-20" dirty="0"/>
              <a:t>Strategies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Excellence!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689</Words>
  <Application>Microsoft Macintosh PowerPoint</Application>
  <PresentationFormat>Widescreen</PresentationFormat>
  <Paragraphs>120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UI Gothic</vt:lpstr>
      <vt:lpstr>Arial</vt:lpstr>
      <vt:lpstr>Arial MT</vt:lpstr>
      <vt:lpstr>Calibri</vt:lpstr>
      <vt:lpstr>Tahoma</vt:lpstr>
      <vt:lpstr>Office Theme</vt:lpstr>
      <vt:lpstr>PowerPoint Presentation</vt:lpstr>
      <vt:lpstr>ABOUT US</vt:lpstr>
      <vt:lpstr>Background of SOSTIE</vt:lpstr>
      <vt:lpstr>Our Services</vt:lpstr>
      <vt:lpstr>Sostie Network :</vt:lpstr>
      <vt:lpstr>Locations of our main manufacturing partners:</vt:lpstr>
      <vt:lpstr>PowerPoint Presentation</vt:lpstr>
      <vt:lpstr>Recombinant protein and enzyme engineering</vt:lpstr>
      <vt:lpstr>Our Main Clients and Their Locations</vt:lpstr>
      <vt:lpstr>Why Sostie - Why us?</vt:lpstr>
      <vt:lpstr>LET’S 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Sostie company presentation</dc:title>
  <dc:creator>marta karchxadze</dc:creator>
  <cp:lastModifiedBy>marta karchxadze</cp:lastModifiedBy>
  <cp:revision>7</cp:revision>
  <dcterms:created xsi:type="dcterms:W3CDTF">2024-05-13T11:07:15Z</dcterms:created>
  <dcterms:modified xsi:type="dcterms:W3CDTF">2025-02-03T15:33:34Z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2024-05-13T00:00:00Z</vt:filetime>
  </property>
  <property fmtid="{D5CDD505-2E9C-101B-9397-08002B2CF9AE}" pid="5" name="Producer">
    <vt:lpwstr>Microsoft® PowerPoint® LTSC</vt:lpwstr>
  </property>
</Properties>
</file>